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charts/chart1.xml" ContentType="application/vnd.openxmlformats-officedocument.drawingml.chart+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title>
      <c:tx>
        <c:rich>
          <a:bodyPr/>
          <a:lstStyle/>
          <a:p>
            <a:pPr algn="l">
              <a:defRPr sz="1150" b="0" i="0" u="none" strike="noStrike">
                <a:solidFill>
                  <a:srgbClr val="2E2A26"/>
                </a:solidFill>
                <a:latin typeface="Georgia"/>
              </a:defRPr>
            </a:pPr>
            <a:r>
              <a:rPr sz="1150" b="0" i="0" u="none" strike="noStrike">
                <a:solidFill>
                  <a:srgbClr val="2E2A26"/>
                </a:solidFill>
                <a:latin typeface="Georgia"/>
              </a:rPr>
              <a:t>What investors pay (EV/EBITDA)</a:t>
            </a:r>
          </a:p>
        </c:rich>
      </c:tx>
      <c:layout/>
      <c:overlay val="0"/>
    </c:title>
    <c:autoTitleDeleted val="0"/>
    <c:plotArea>
      <c:layout/>
      <c:barChart>
        <c:barDir val="col"/>
        <c:grouping val="clustered"/>
        <c:varyColors val="0"/>
        <c:ser>
          <c:idx val="0"/>
          <c:order val="0"/>
          <c:tx>
            <c:strRef>
              <c:f>Sheet1!$B$1</c:f>
              <c:strCache>
                <c:ptCount val="1"/>
                <c:pt idx="0">
                  <c:v>EV/EBITDA multiple, Jan 2026</c:v>
                </c:pt>
              </c:strCache>
            </c:strRef>
          </c:tx>
          <c:spPr>
            <a:solidFill>
              <a:srgbClr val="9A938A"/>
            </a:solidFill>
            <a:effectLst/>
          </c:spPr>
          <c:invertIfNegative val="0"/>
          <c:dLbls>
            <c:numFmt formatCode="0.00&quot;x&quot;" sourceLinked="0"/>
            <c:txPr>
              <a:bodyPr/>
              <a:lstStyle/>
              <a:p>
                <a:pPr>
                  <a:defRPr b="0" i="0" strike="noStrike" sz="1200" u="none">
                    <a:solidFill>
                      <a:srgbClr val="2E2A26"/>
                    </a:solidFill>
                    <a:latin typeface="Calibri"/>
                  </a:defRPr>
                </a:pPr>
              </a:p>
            </c:txPr>
            <c:showLegendKey val="0"/>
            <c:showVal val="1"/>
            <c:showCatName val="0"/>
            <c:showSerName val="0"/>
            <c:showPercent val="0"/>
            <c:showBubbleSize val="0"/>
            <c:showLeaderLines val="0"/>
          </c:dLbls>
          <c:dPt>
            <c:idx val="0"/>
            <c:invertIfNegative val="0"/>
            <c:bubble3D val="0"/>
            <c:spPr>
              <a:solidFill>
                <a:srgbClr val="9A938A"/>
              </a:solidFill>
              <a:effectLst/>
            </c:spPr>
          </c:dPt>
          <c:dPt>
            <c:idx val="1"/>
            <c:invertIfNegative val="0"/>
            <c:bubble3D val="0"/>
            <c:spPr>
              <a:solidFill>
                <a:srgbClr val="B5651D"/>
              </a:solidFill>
              <a:effectLst/>
            </c:spPr>
          </c:dPt>
          <c:cat>
            <c:multiLvlStrRef>
              <c:f>Sheet1!$A$2:$A$3</c:f>
              <c:multiLvlStrCache>
                <c:ptCount val="2"/>
                <c:lvl>
                  <c:pt idx="0">
                    <c:v>Commodity /
trading-led</c:v>
                  </c:pt>
                  <c:pt idx="1">
                    <c:v>Differentiated /
R&amp;D-backed</c:v>
                  </c:pt>
                </c:lvl>
              </c:multiLvlStrCache>
            </c:multiLvlStrRef>
          </c:cat>
          <c:val>
            <c:numRef>
              <c:f>Sheet1!$B$2:$B$3</c:f>
              <c:numCache>
                <c:formatCode>General</c:formatCode>
                <c:ptCount val="2"/>
                <c:pt idx="0">
                  <c:v>8.57</c:v>
                </c:pt>
                <c:pt idx="1">
                  <c:v>13.36</c:v>
                </c:pt>
              </c:numCache>
            </c:numRef>
          </c:val>
        </c:ser>
        <c:dLbls>
          <c:numFmt formatCode="0.00&quot;x&quot;" sourceLinked="0"/>
          <c:txPr>
            <a:bodyPr/>
            <a:lstStyle/>
            <a:p>
              <a:pPr>
                <a:defRPr b="0" i="0" strike="noStrike" sz="1200" u="none">
                  <a:solidFill>
                    <a:srgbClr val="2E2A26"/>
                  </a:solidFill>
                  <a:latin typeface="Calibri"/>
                </a:defRPr>
              </a:pPr>
            </a:p>
          </c:txPr>
          <c:showLegendKey val="0"/>
          <c:showVal val="1"/>
          <c:showCatName val="0"/>
          <c:showSerName val="0"/>
          <c:showPercent val="0"/>
          <c:showBubbleSize val="0"/>
          <c:showLeaderLines val="0"/>
        </c:dLbls>
        <c:gapWidth val="110"/>
        <c:overlap val="0"/>
        <c:axId val="2094734554"/>
        <c:axId val="2094734552"/>
        <c:axId val="2094734556"/>
      </c:barChart>
      <c:catAx>
        <c:axId val="2094734554"/>
        <c:scaling>
          <c:orientation val="minMax"/>
        </c:scaling>
        <c:delete val="0"/>
        <c:axPos val="b"/>
        <c:numFmt formatCode="General" sourceLinked="1"/>
        <c:majorTickMark val="out"/>
        <c:minorTickMark val="none"/>
        <c:tickLblPos val="low"/>
        <c:spPr>
          <a:ln w="12700" cap="flat">
            <a:noFill/>
            <a:prstDash val="solid"/>
            <a:round/>
          </a:ln>
        </c:spPr>
        <c:txPr>
          <a:bodyPr/>
          <a:lstStyle/>
          <a:p>
            <a:pPr>
              <a:defRPr sz="950" b="0" i="0" u="none" strike="noStrike">
                <a:solidFill>
                  <a:srgbClr val="3D3833"/>
                </a:solidFill>
                <a:latin typeface="Calibri"/>
              </a:defRPr>
            </a:pPr>
            <a:endParaRPr lang="en-US"/>
          </a:p>
        </c:txPr>
        <c:crossAx val="2094734552"/>
        <c:crosses val="autoZero"/>
        <c:auto val="1"/>
        <c:lblAlgn val="ctr"/>
        <c:noMultiLvlLbl val="1"/>
      </c:catAx>
      <c:valAx>
        <c:axId val="2094734552"/>
        <c:scaling>
          <c:orientation val="minMax"/>
          <c:max val="16"/>
        </c:scaling>
        <c:delete val="0"/>
        <c:axPos val="l"/>
        <c:majorGridlines>
          <c:spPr>
            <a:ln w="9525" cap="flat">
              <a:solidFill>
                <a:srgbClr val="E7E1D8"/>
              </a:solidFill>
              <a:prstDash val="solid"/>
              <a:round/>
            </a:ln>
          </c:spPr>
        </c:majorGridlines>
        <c:numFmt formatCode="General" sourceLinked="0"/>
        <c:majorTickMark val="out"/>
        <c:minorTickMark val="none"/>
        <c:tickLblPos val="nextTo"/>
        <c:spPr>
          <a:ln w="12700" cap="flat">
            <a:noFill/>
            <a:prstDash val="solid"/>
            <a:round/>
          </a:ln>
        </c:spPr>
        <c:txPr>
          <a:bodyPr/>
          <a:lstStyle/>
          <a:p>
            <a:pPr>
              <a:defRPr sz="900" b="0" i="0" u="none" strike="noStrike">
                <a:solidFill>
                  <a:srgbClr val="8A8279"/>
                </a:solidFill>
                <a:latin typeface="Calibri"/>
              </a:defRPr>
            </a:pPr>
            <a:endParaRPr lang="en-US"/>
          </a:p>
        </c:txPr>
        <c:crossAx val="2094734554"/>
        <c:crosses val="autoZero"/>
        <c:crossBetween val="between"/>
        <c:majorUnit val="4"/>
      </c:valAx>
      <c:spPr>
        <a:solidFill>
          <a:srgbClr val="F5F3F0"/>
        </a:solidFill>
        <a:ln>
          <a:noFill/>
        </a:ln>
        <a:effectLst/>
      </c:spPr>
    </c:plotArea>
    <c:plotVisOnly val="1"/>
    <c:dispBlanksAs val="span"/>
  </c:chart>
  <c:spPr>
    <a:solidFill>
      <a:srgbClr val="F5F3F0"/>
    </a:solidFill>
    <a:ln>
      <a:no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Framing: the industry average is a bad guide. This deck is about the gap inside the sector, not the sector.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not let the audience carry a single 'chemicals' mental model into the rest of the deck.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here. The test is falsifiable — that is the point of the whole map.</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chart" Target="/ppt/charts/chart1.xml"/><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2E2A26"/>
        </a:solidFill>
      </p:bgPr>
    </p:bg>
    <p:spTree>
      <p:nvGrpSpPr>
        <p:cNvPr id="1" name=""/>
        <p:cNvGrpSpPr/>
        <p:nvPr/>
      </p:nvGrpSpPr>
      <p:grpSpPr>
        <a:xfrm>
          <a:off x="0" y="0"/>
          <a:ext cx="0" cy="0"/>
          <a:chOff x="0" y="0"/>
          <a:chExt cx="0" cy="0"/>
        </a:xfrm>
      </p:grpSpPr>
      <p:sp>
        <p:nvSpPr>
          <p:cNvPr id="2" name="Shape 0"/>
          <p:cNvSpPr/>
          <p:nvPr/>
        </p:nvSpPr>
        <p:spPr>
          <a:xfrm flipH="1">
            <a:off x="9811512" y="1124712"/>
            <a:ext cx="320040" cy="749808"/>
          </a:xfrm>
          <a:prstGeom prst="line">
            <a:avLst/>
          </a:prstGeom>
          <a:noFill/>
          <a:ln w="9525">
            <a:solidFill>
              <a:srgbClr val="5A5249"/>
            </a:solidFill>
            <a:prstDash val="solid"/>
          </a:ln>
        </p:spPr>
      </p:sp>
      <p:sp>
        <p:nvSpPr>
          <p:cNvPr id="3" name="Shape 1"/>
          <p:cNvSpPr/>
          <p:nvPr/>
        </p:nvSpPr>
        <p:spPr>
          <a:xfrm>
            <a:off x="10131552" y="1124712"/>
            <a:ext cx="1188720" cy="1024128"/>
          </a:xfrm>
          <a:prstGeom prst="line">
            <a:avLst/>
          </a:prstGeom>
          <a:noFill/>
          <a:ln w="9525">
            <a:solidFill>
              <a:srgbClr val="5A5249"/>
            </a:solidFill>
            <a:prstDash val="solid"/>
          </a:ln>
        </p:spPr>
      </p:sp>
      <p:sp>
        <p:nvSpPr>
          <p:cNvPr id="4" name="Shape 2"/>
          <p:cNvSpPr/>
          <p:nvPr/>
        </p:nvSpPr>
        <p:spPr>
          <a:xfrm>
            <a:off x="10863072" y="1453896"/>
            <a:ext cx="457200" cy="694944"/>
          </a:xfrm>
          <a:prstGeom prst="line">
            <a:avLst/>
          </a:prstGeom>
          <a:noFill/>
          <a:ln w="9525">
            <a:solidFill>
              <a:srgbClr val="5A5249"/>
            </a:solidFill>
            <a:prstDash val="solid"/>
          </a:ln>
        </p:spPr>
      </p:sp>
      <p:sp>
        <p:nvSpPr>
          <p:cNvPr id="5" name="Shape 3"/>
          <p:cNvSpPr/>
          <p:nvPr/>
        </p:nvSpPr>
        <p:spPr>
          <a:xfrm>
            <a:off x="11320272" y="2148840"/>
            <a:ext cx="393192" cy="1005840"/>
          </a:xfrm>
          <a:prstGeom prst="line">
            <a:avLst/>
          </a:prstGeom>
          <a:noFill/>
          <a:ln w="9525">
            <a:solidFill>
              <a:srgbClr val="5A5249"/>
            </a:solidFill>
            <a:prstDash val="solid"/>
          </a:ln>
        </p:spPr>
      </p:sp>
      <p:sp>
        <p:nvSpPr>
          <p:cNvPr id="6" name="Shape 4"/>
          <p:cNvSpPr/>
          <p:nvPr/>
        </p:nvSpPr>
        <p:spPr>
          <a:xfrm flipH="1">
            <a:off x="10588752" y="1453896"/>
            <a:ext cx="274320" cy="905256"/>
          </a:xfrm>
          <a:prstGeom prst="line">
            <a:avLst/>
          </a:prstGeom>
          <a:noFill/>
          <a:ln w="9525">
            <a:solidFill>
              <a:srgbClr val="5A5249"/>
            </a:solidFill>
            <a:prstDash val="solid"/>
          </a:ln>
        </p:spPr>
      </p:sp>
      <p:sp>
        <p:nvSpPr>
          <p:cNvPr id="7" name="Shape 5"/>
          <p:cNvSpPr/>
          <p:nvPr/>
        </p:nvSpPr>
        <p:spPr>
          <a:xfrm flipH="1">
            <a:off x="11045952" y="3154680"/>
            <a:ext cx="667512" cy="457200"/>
          </a:xfrm>
          <a:prstGeom prst="line">
            <a:avLst/>
          </a:prstGeom>
          <a:noFill/>
          <a:ln w="9525">
            <a:solidFill>
              <a:srgbClr val="5A5249"/>
            </a:solidFill>
            <a:prstDash val="solid"/>
          </a:ln>
        </p:spPr>
      </p:sp>
      <p:sp>
        <p:nvSpPr>
          <p:cNvPr id="8" name="Shape 6"/>
          <p:cNvSpPr/>
          <p:nvPr/>
        </p:nvSpPr>
        <p:spPr>
          <a:xfrm>
            <a:off x="10497312" y="4069080"/>
            <a:ext cx="1307592" cy="164592"/>
          </a:xfrm>
          <a:prstGeom prst="line">
            <a:avLst/>
          </a:prstGeom>
          <a:noFill/>
          <a:ln w="9525">
            <a:solidFill>
              <a:srgbClr val="5A5249"/>
            </a:solidFill>
            <a:prstDash val="solid"/>
          </a:ln>
        </p:spPr>
      </p:sp>
      <p:sp>
        <p:nvSpPr>
          <p:cNvPr id="9" name="Shape 7"/>
          <p:cNvSpPr/>
          <p:nvPr/>
        </p:nvSpPr>
        <p:spPr>
          <a:xfrm flipH="1">
            <a:off x="9738360" y="4069080"/>
            <a:ext cx="758952" cy="457200"/>
          </a:xfrm>
          <a:prstGeom prst="line">
            <a:avLst/>
          </a:prstGeom>
          <a:noFill/>
          <a:ln w="9525">
            <a:solidFill>
              <a:srgbClr val="5A5249"/>
            </a:solidFill>
            <a:prstDash val="solid"/>
          </a:ln>
        </p:spPr>
      </p:sp>
      <p:sp>
        <p:nvSpPr>
          <p:cNvPr id="10" name="Shape 8"/>
          <p:cNvSpPr/>
          <p:nvPr/>
        </p:nvSpPr>
        <p:spPr>
          <a:xfrm>
            <a:off x="10497312" y="4069080"/>
            <a:ext cx="758952" cy="1097280"/>
          </a:xfrm>
          <a:prstGeom prst="line">
            <a:avLst/>
          </a:prstGeom>
          <a:noFill/>
          <a:ln w="9525">
            <a:solidFill>
              <a:srgbClr val="5A5249"/>
            </a:solidFill>
            <a:prstDash val="solid"/>
          </a:ln>
        </p:spPr>
      </p:sp>
      <p:sp>
        <p:nvSpPr>
          <p:cNvPr id="11" name="Shape 9"/>
          <p:cNvSpPr/>
          <p:nvPr/>
        </p:nvSpPr>
        <p:spPr>
          <a:xfrm flipH="1">
            <a:off x="10405872" y="5166360"/>
            <a:ext cx="850392" cy="365760"/>
          </a:xfrm>
          <a:prstGeom prst="line">
            <a:avLst/>
          </a:prstGeom>
          <a:noFill/>
          <a:ln w="9525">
            <a:solidFill>
              <a:srgbClr val="5A5249"/>
            </a:solidFill>
            <a:prstDash val="solid"/>
          </a:ln>
        </p:spPr>
      </p:sp>
      <p:sp>
        <p:nvSpPr>
          <p:cNvPr id="12" name="Shape 10"/>
          <p:cNvSpPr/>
          <p:nvPr/>
        </p:nvSpPr>
        <p:spPr>
          <a:xfrm>
            <a:off x="11256264" y="5166360"/>
            <a:ext cx="429768" cy="640080"/>
          </a:xfrm>
          <a:prstGeom prst="line">
            <a:avLst/>
          </a:prstGeom>
          <a:noFill/>
          <a:ln w="9525">
            <a:solidFill>
              <a:srgbClr val="5A5249"/>
            </a:solidFill>
            <a:prstDash val="solid"/>
          </a:ln>
        </p:spPr>
      </p:sp>
      <p:sp>
        <p:nvSpPr>
          <p:cNvPr id="13" name="Shape 11"/>
          <p:cNvSpPr/>
          <p:nvPr/>
        </p:nvSpPr>
        <p:spPr>
          <a:xfrm>
            <a:off x="10104120" y="1097280"/>
            <a:ext cx="137160" cy="137160"/>
          </a:xfrm>
          <a:prstGeom prst="ellipse">
            <a:avLst/>
          </a:prstGeom>
          <a:solidFill>
            <a:srgbClr val="B5651D"/>
          </a:solidFill>
          <a:ln/>
        </p:spPr>
      </p:sp>
      <p:sp>
        <p:nvSpPr>
          <p:cNvPr id="14" name="Shape 12"/>
          <p:cNvSpPr/>
          <p:nvPr/>
        </p:nvSpPr>
        <p:spPr>
          <a:xfrm>
            <a:off x="9784080" y="1847088"/>
            <a:ext cx="118872" cy="118872"/>
          </a:xfrm>
          <a:prstGeom prst="ellipse">
            <a:avLst/>
          </a:prstGeom>
          <a:solidFill>
            <a:srgbClr val="B5651D"/>
          </a:solidFill>
          <a:ln/>
        </p:spPr>
      </p:sp>
      <p:sp>
        <p:nvSpPr>
          <p:cNvPr id="15" name="Shape 13"/>
          <p:cNvSpPr/>
          <p:nvPr/>
        </p:nvSpPr>
        <p:spPr>
          <a:xfrm>
            <a:off x="10835640" y="1426464"/>
            <a:ext cx="100584" cy="100584"/>
          </a:xfrm>
          <a:prstGeom prst="ellipse">
            <a:avLst/>
          </a:prstGeom>
          <a:solidFill>
            <a:srgbClr val="6E665C"/>
          </a:solidFill>
          <a:ln/>
        </p:spPr>
      </p:sp>
      <p:sp>
        <p:nvSpPr>
          <p:cNvPr id="16" name="Shape 14"/>
          <p:cNvSpPr/>
          <p:nvPr/>
        </p:nvSpPr>
        <p:spPr>
          <a:xfrm>
            <a:off x="11292840" y="2121408"/>
            <a:ext cx="100584" cy="100584"/>
          </a:xfrm>
          <a:prstGeom prst="ellipse">
            <a:avLst/>
          </a:prstGeom>
          <a:solidFill>
            <a:srgbClr val="6E665C"/>
          </a:solidFill>
          <a:ln/>
        </p:spPr>
      </p:sp>
      <p:sp>
        <p:nvSpPr>
          <p:cNvPr id="17" name="Shape 15"/>
          <p:cNvSpPr/>
          <p:nvPr/>
        </p:nvSpPr>
        <p:spPr>
          <a:xfrm>
            <a:off x="10561320" y="2331720"/>
            <a:ext cx="91440" cy="91440"/>
          </a:xfrm>
          <a:prstGeom prst="ellipse">
            <a:avLst/>
          </a:prstGeom>
          <a:solidFill>
            <a:srgbClr val="6E665C"/>
          </a:solidFill>
          <a:ln/>
        </p:spPr>
      </p:sp>
      <p:sp>
        <p:nvSpPr>
          <p:cNvPr id="18" name="Shape 16"/>
          <p:cNvSpPr/>
          <p:nvPr/>
        </p:nvSpPr>
        <p:spPr>
          <a:xfrm>
            <a:off x="11686032" y="3127248"/>
            <a:ext cx="100584" cy="100584"/>
          </a:xfrm>
          <a:prstGeom prst="ellipse">
            <a:avLst/>
          </a:prstGeom>
          <a:solidFill>
            <a:srgbClr val="6E665C"/>
          </a:solidFill>
          <a:ln/>
        </p:spPr>
      </p:sp>
      <p:sp>
        <p:nvSpPr>
          <p:cNvPr id="19" name="Shape 17"/>
          <p:cNvSpPr/>
          <p:nvPr/>
        </p:nvSpPr>
        <p:spPr>
          <a:xfrm>
            <a:off x="11018520" y="3584448"/>
            <a:ext cx="91440" cy="91440"/>
          </a:xfrm>
          <a:prstGeom prst="ellipse">
            <a:avLst/>
          </a:prstGeom>
          <a:solidFill>
            <a:srgbClr val="6E665C"/>
          </a:solidFill>
          <a:ln/>
        </p:spPr>
      </p:sp>
      <p:sp>
        <p:nvSpPr>
          <p:cNvPr id="20" name="Shape 18"/>
          <p:cNvSpPr/>
          <p:nvPr/>
        </p:nvSpPr>
        <p:spPr>
          <a:xfrm>
            <a:off x="10469880" y="4041648"/>
            <a:ext cx="128016" cy="128016"/>
          </a:xfrm>
          <a:prstGeom prst="ellipse">
            <a:avLst/>
          </a:prstGeom>
          <a:solidFill>
            <a:srgbClr val="B5651D"/>
          </a:solidFill>
          <a:ln/>
        </p:spPr>
      </p:sp>
      <p:sp>
        <p:nvSpPr>
          <p:cNvPr id="21" name="Shape 19"/>
          <p:cNvSpPr/>
          <p:nvPr/>
        </p:nvSpPr>
        <p:spPr>
          <a:xfrm>
            <a:off x="11777472" y="4206240"/>
            <a:ext cx="91440" cy="91440"/>
          </a:xfrm>
          <a:prstGeom prst="ellipse">
            <a:avLst/>
          </a:prstGeom>
          <a:solidFill>
            <a:srgbClr val="6E665C"/>
          </a:solidFill>
          <a:ln/>
        </p:spPr>
      </p:sp>
      <p:sp>
        <p:nvSpPr>
          <p:cNvPr id="22" name="Shape 20"/>
          <p:cNvSpPr/>
          <p:nvPr/>
        </p:nvSpPr>
        <p:spPr>
          <a:xfrm>
            <a:off x="9710928" y="4498848"/>
            <a:ext cx="91440" cy="91440"/>
          </a:xfrm>
          <a:prstGeom prst="ellipse">
            <a:avLst/>
          </a:prstGeom>
          <a:solidFill>
            <a:srgbClr val="6E665C"/>
          </a:solidFill>
          <a:ln/>
        </p:spPr>
      </p:sp>
      <p:sp>
        <p:nvSpPr>
          <p:cNvPr id="23" name="Shape 21"/>
          <p:cNvSpPr/>
          <p:nvPr/>
        </p:nvSpPr>
        <p:spPr>
          <a:xfrm>
            <a:off x="11228832" y="5138928"/>
            <a:ext cx="100584" cy="100584"/>
          </a:xfrm>
          <a:prstGeom prst="ellipse">
            <a:avLst/>
          </a:prstGeom>
          <a:solidFill>
            <a:srgbClr val="6E665C"/>
          </a:solidFill>
          <a:ln/>
        </p:spPr>
      </p:sp>
      <p:sp>
        <p:nvSpPr>
          <p:cNvPr id="24" name="Shape 22"/>
          <p:cNvSpPr/>
          <p:nvPr/>
        </p:nvSpPr>
        <p:spPr>
          <a:xfrm>
            <a:off x="10378440" y="5504688"/>
            <a:ext cx="91440" cy="91440"/>
          </a:xfrm>
          <a:prstGeom prst="ellipse">
            <a:avLst/>
          </a:prstGeom>
          <a:solidFill>
            <a:srgbClr val="6E665C"/>
          </a:solidFill>
          <a:ln/>
        </p:spPr>
      </p:sp>
      <p:sp>
        <p:nvSpPr>
          <p:cNvPr id="25" name="Shape 23"/>
          <p:cNvSpPr/>
          <p:nvPr/>
        </p:nvSpPr>
        <p:spPr>
          <a:xfrm>
            <a:off x="11658600" y="5779008"/>
            <a:ext cx="128016" cy="128016"/>
          </a:xfrm>
          <a:prstGeom prst="ellipse">
            <a:avLst/>
          </a:prstGeom>
          <a:solidFill>
            <a:srgbClr val="B5651D"/>
          </a:solidFill>
          <a:ln/>
        </p:spPr>
      </p:sp>
      <p:sp>
        <p:nvSpPr>
          <p:cNvPr id="26" name="Text 24"/>
          <p:cNvSpPr/>
          <p:nvPr/>
        </p:nvSpPr>
        <p:spPr>
          <a:xfrm>
            <a:off x="685800" y="1325880"/>
            <a:ext cx="7315200" cy="274320"/>
          </a:xfrm>
          <a:prstGeom prst="rect">
            <a:avLst/>
          </a:prstGeom>
          <a:noFill/>
          <a:ln/>
        </p:spPr>
        <p:txBody>
          <a:bodyPr wrap="square" lIns="0" tIns="0" rIns="0" bIns="0" rtlCol="0" anchor="ctr"/>
          <a:lstStyle/>
          <a:p>
            <a:pPr indent="0" marL="0">
              <a:buNone/>
            </a:pPr>
            <a:r>
              <a:rPr lang="en-US" sz="1150" b="1" spc="300" kern="0" dirty="0">
                <a:solidFill>
                  <a:srgbClr val="B5651D"/>
                </a:solidFill>
                <a:latin typeface="Calibri" pitchFamily="34" charset="0"/>
                <a:ea typeface="Calibri" pitchFamily="34" charset="-122"/>
                <a:cs typeface="Calibri" pitchFamily="34" charset="-120"/>
              </a:rPr>
              <a:t>SECTOR MAP  ·  SPECIALTY CHEMICALS</a:t>
            </a:r>
            <a:endParaRPr lang="en-US" sz="1150" dirty="0"/>
          </a:p>
        </p:txBody>
      </p:sp>
      <p:sp>
        <p:nvSpPr>
          <p:cNvPr id="27" name="Text 25"/>
          <p:cNvSpPr/>
          <p:nvPr/>
        </p:nvSpPr>
        <p:spPr>
          <a:xfrm>
            <a:off x="649224" y="1691640"/>
            <a:ext cx="8229600" cy="868680"/>
          </a:xfrm>
          <a:prstGeom prst="rect">
            <a:avLst/>
          </a:prstGeom>
          <a:noFill/>
          <a:ln/>
        </p:spPr>
        <p:txBody>
          <a:bodyPr wrap="square" lIns="0" tIns="0" rIns="0" bIns="0" rtlCol="0" anchor="t"/>
          <a:lstStyle/>
          <a:p>
            <a:pPr indent="0" marL="0">
              <a:buNone/>
            </a:pPr>
            <a:r>
              <a:rPr lang="en-US" sz="4600" b="1" dirty="0">
                <a:solidFill>
                  <a:srgbClr val="FFFFFF"/>
                </a:solidFill>
                <a:latin typeface="Georgia" pitchFamily="34" charset="0"/>
                <a:ea typeface="Georgia" pitchFamily="34" charset="-122"/>
                <a:cs typeface="Georgia" pitchFamily="34" charset="-120"/>
              </a:rPr>
              <a:t>Specialty Chemicals</a:t>
            </a:r>
            <a:endParaRPr lang="en-US" sz="4600" dirty="0"/>
          </a:p>
        </p:txBody>
      </p:sp>
      <p:sp>
        <p:nvSpPr>
          <p:cNvPr id="28" name="Text 26"/>
          <p:cNvSpPr/>
          <p:nvPr/>
        </p:nvSpPr>
        <p:spPr>
          <a:xfrm>
            <a:off x="667512" y="2578608"/>
            <a:ext cx="8229600" cy="457200"/>
          </a:xfrm>
          <a:prstGeom prst="rect">
            <a:avLst/>
          </a:prstGeom>
          <a:noFill/>
          <a:ln/>
        </p:spPr>
        <p:txBody>
          <a:bodyPr wrap="square" lIns="0" tIns="0" rIns="0" bIns="0" rtlCol="0" anchor="t"/>
          <a:lstStyle/>
          <a:p>
            <a:pPr indent="0" marL="0">
              <a:buNone/>
            </a:pPr>
            <a:r>
              <a:rPr lang="en-US" sz="2200" i="1" dirty="0">
                <a:solidFill>
                  <a:srgbClr val="D9C1A3"/>
                </a:solidFill>
                <a:latin typeface="Georgia" pitchFamily="34" charset="0"/>
                <a:ea typeface="Georgia" pitchFamily="34" charset="-122"/>
                <a:cs typeface="Georgia" pitchFamily="34" charset="-120"/>
              </a:rPr>
              <a:t>Why the moat beats the machine</a:t>
            </a:r>
            <a:endParaRPr lang="en-US" sz="2200" dirty="0"/>
          </a:p>
        </p:txBody>
      </p:sp>
      <p:sp>
        <p:nvSpPr>
          <p:cNvPr id="29" name="Shape 27"/>
          <p:cNvSpPr/>
          <p:nvPr/>
        </p:nvSpPr>
        <p:spPr>
          <a:xfrm>
            <a:off x="685800" y="3218688"/>
            <a:ext cx="3108960" cy="0"/>
          </a:xfrm>
          <a:prstGeom prst="line">
            <a:avLst/>
          </a:prstGeom>
          <a:noFill/>
          <a:ln w="12700">
            <a:solidFill>
              <a:srgbClr val="6E655A"/>
            </a:solidFill>
            <a:prstDash val="solid"/>
          </a:ln>
        </p:spPr>
      </p:sp>
      <p:sp>
        <p:nvSpPr>
          <p:cNvPr id="30" name="Text 28"/>
          <p:cNvSpPr/>
          <p:nvPr/>
        </p:nvSpPr>
        <p:spPr>
          <a:xfrm>
            <a:off x="685800" y="3456432"/>
            <a:ext cx="7498080" cy="731520"/>
          </a:xfrm>
          <a:prstGeom prst="rect">
            <a:avLst/>
          </a:prstGeom>
          <a:noFill/>
          <a:ln/>
        </p:spPr>
        <p:txBody>
          <a:bodyPr wrap="square" lIns="0" tIns="0" rIns="0" bIns="0" rtlCol="0" anchor="t"/>
          <a:lstStyle/>
          <a:p>
            <a:pPr indent="0" marL="0">
              <a:lnSpc>
                <a:spcPts val="2200"/>
              </a:lnSpc>
              <a:buNone/>
            </a:pPr>
            <a:r>
              <a:rPr lang="en-US" sz="1350" dirty="0">
                <a:solidFill>
                  <a:srgbClr val="E3DDD4"/>
                </a:solidFill>
                <a:latin typeface="Calibri" pitchFamily="34" charset="0"/>
                <a:ea typeface="Calibri" pitchFamily="34" charset="-122"/>
                <a:cs typeface="Calibri" pitchFamily="34" charset="-120"/>
              </a:rPr>
              <a:t>The chemicals industry is growing slowly. The best chemical companies are not.</a:t>
            </a:r>
            <a:endParaRPr lang="en-US" sz="1350" dirty="0"/>
          </a:p>
          <a:p>
            <a:pPr indent="0" marL="0">
              <a:lnSpc>
                <a:spcPts val="2200"/>
              </a:lnSpc>
              <a:buNone/>
            </a:pPr>
            <a:r>
              <a:rPr lang="en-US" sz="1350" dirty="0">
                <a:solidFill>
                  <a:srgbClr val="E3DDD4"/>
                </a:solidFill>
                <a:latin typeface="Calibri" pitchFamily="34" charset="0"/>
                <a:ea typeface="Calibri" pitchFamily="34" charset="-122"/>
                <a:cs typeface="Calibri" pitchFamily="34" charset="-120"/>
              </a:rPr>
              <a:t>This map explains why those two facts sit together — and what it means for India.</a:t>
            </a:r>
            <a:endParaRPr lang="en-US" sz="1350" dirty="0"/>
          </a:p>
        </p:txBody>
      </p:sp>
      <p:sp>
        <p:nvSpPr>
          <p:cNvPr id="31" name="Shape 29"/>
          <p:cNvSpPr/>
          <p:nvPr/>
        </p:nvSpPr>
        <p:spPr>
          <a:xfrm>
            <a:off x="685800" y="5074920"/>
            <a:ext cx="1691640" cy="457200"/>
          </a:xfrm>
          <a:prstGeom prst="rect">
            <a:avLst/>
          </a:prstGeom>
          <a:solidFill>
            <a:srgbClr val="B5651D"/>
          </a:solidFill>
          <a:ln/>
        </p:spPr>
      </p:sp>
      <p:sp>
        <p:nvSpPr>
          <p:cNvPr id="32" name="Text 30"/>
          <p:cNvSpPr/>
          <p:nvPr/>
        </p:nvSpPr>
        <p:spPr>
          <a:xfrm>
            <a:off x="685800" y="5074920"/>
            <a:ext cx="1691640" cy="457200"/>
          </a:xfrm>
          <a:prstGeom prst="rect">
            <a:avLst/>
          </a:prstGeom>
          <a:noFill/>
          <a:ln/>
        </p:spPr>
        <p:txBody>
          <a:bodyPr wrap="square" lIns="0" tIns="0" rIns="0" bIns="0" rtlCol="0" anchor="ctr"/>
          <a:lstStyle/>
          <a:p>
            <a:pPr algn="ctr" indent="0" marL="0">
              <a:buNone/>
            </a:pPr>
            <a:r>
              <a:rPr lang="en-US" sz="1200" b="1" spc="200" kern="0" dirty="0">
                <a:solidFill>
                  <a:srgbClr val="FFFFFF"/>
                </a:solidFill>
                <a:latin typeface="Calibri" pitchFamily="34" charset="0"/>
                <a:ea typeface="Calibri" pitchFamily="34" charset="-122"/>
                <a:cs typeface="Calibri" pitchFamily="34" charset="-120"/>
              </a:rPr>
              <a:t>GROUP 3</a:t>
            </a:r>
            <a:endParaRPr lang="en-US" sz="1200" dirty="0"/>
          </a:p>
        </p:txBody>
      </p:sp>
      <p:sp>
        <p:nvSpPr>
          <p:cNvPr id="33" name="Text 31"/>
          <p:cNvSpPr/>
          <p:nvPr/>
        </p:nvSpPr>
        <p:spPr>
          <a:xfrm>
            <a:off x="2560320" y="5074920"/>
            <a:ext cx="6858000" cy="457200"/>
          </a:xfrm>
          <a:prstGeom prst="rect">
            <a:avLst/>
          </a:prstGeom>
          <a:noFill/>
          <a:ln/>
        </p:spPr>
        <p:txBody>
          <a:bodyPr wrap="square" lIns="0" tIns="0" rIns="0" bIns="0" rtlCol="0" anchor="ctr"/>
          <a:lstStyle/>
          <a:p>
            <a:pPr indent="0" marL="0">
              <a:buNone/>
            </a:pPr>
            <a:r>
              <a:rPr lang="en-US" sz="1150" dirty="0">
                <a:solidFill>
                  <a:srgbClr val="9E958A"/>
                </a:solidFill>
                <a:latin typeface="Calibri" pitchFamily="34" charset="0"/>
                <a:ea typeface="Calibri" pitchFamily="34" charset="-122"/>
                <a:cs typeface="Calibri" pitchFamily="34" charset="-120"/>
              </a:rPr>
              <a:t>Submitted August 2026  ·  India-first view, global comparison, three-year horizon</a:t>
            </a:r>
            <a:endParaRPr lang="en-US" sz="11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START HERE</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2600" b="1" dirty="0">
                <a:solidFill>
                  <a:srgbClr val="2E2A26"/>
                </a:solidFill>
                <a:latin typeface="Georgia" pitchFamily="34" charset="0"/>
                <a:ea typeface="Georgia" pitchFamily="34" charset="-122"/>
                <a:cs typeface="Georgia" pitchFamily="34" charset="-120"/>
              </a:rPr>
              <a:t>“Chemicals” is really two different businesses</a:t>
            </a:r>
            <a:endParaRPr lang="en-US" sz="2600" dirty="0"/>
          </a:p>
        </p:txBody>
      </p:sp>
      <p:sp>
        <p:nvSpPr>
          <p:cNvPr id="4" name="Shape 2"/>
          <p:cNvSpPr/>
          <p:nvPr/>
        </p:nvSpPr>
        <p:spPr>
          <a:xfrm>
            <a:off x="594360" y="1298448"/>
            <a:ext cx="5341468" cy="2212848"/>
          </a:xfrm>
          <a:prstGeom prst="roundRect">
            <a:avLst>
              <a:gd name="adj" fmla="val 2479"/>
            </a:avLst>
          </a:prstGeom>
          <a:solidFill>
            <a:srgbClr val="2E2A26"/>
          </a:solidFill>
          <a:ln/>
        </p:spPr>
      </p:sp>
      <p:sp>
        <p:nvSpPr>
          <p:cNvPr id="5" name="Text 3"/>
          <p:cNvSpPr/>
          <p:nvPr/>
        </p:nvSpPr>
        <p:spPr>
          <a:xfrm>
            <a:off x="886968" y="1463040"/>
            <a:ext cx="4756252" cy="347472"/>
          </a:xfrm>
          <a:prstGeom prst="rect">
            <a:avLst/>
          </a:prstGeom>
          <a:noFill/>
          <a:ln/>
        </p:spPr>
        <p:txBody>
          <a:bodyPr wrap="square" lIns="0" tIns="0" rIns="0" bIns="0" rtlCol="0" anchor="ctr"/>
          <a:lstStyle/>
          <a:p>
            <a:pPr indent="0" marL="0">
              <a:buNone/>
            </a:pPr>
            <a:r>
              <a:rPr lang="en-US" sz="1700" b="1" dirty="0">
                <a:solidFill>
                  <a:srgbClr val="FFFFFF"/>
                </a:solidFill>
                <a:latin typeface="Georgia" pitchFamily="34" charset="0"/>
                <a:ea typeface="Georgia" pitchFamily="34" charset="-122"/>
                <a:cs typeface="Georgia" pitchFamily="34" charset="-120"/>
              </a:rPr>
              <a:t>Commodity chemistry</a:t>
            </a:r>
            <a:endParaRPr lang="en-US" sz="1700" dirty="0"/>
          </a:p>
        </p:txBody>
      </p:sp>
      <p:sp>
        <p:nvSpPr>
          <p:cNvPr id="6" name="Text 4"/>
          <p:cNvSpPr/>
          <p:nvPr/>
        </p:nvSpPr>
        <p:spPr>
          <a:xfrm>
            <a:off x="978408" y="1920240"/>
            <a:ext cx="4628236" cy="1463040"/>
          </a:xfrm>
          <a:prstGeom prst="rect">
            <a:avLst/>
          </a:prstGeom>
          <a:noFill/>
          <a:ln/>
        </p:spPr>
        <p:txBody>
          <a:bodyPr wrap="square" lIns="0" tIns="0" rIns="0" bIns="0" rtlCol="0" anchor="t"/>
          <a:lstStyle/>
          <a:p>
            <a:pPr marL="342900" indent="-342900">
              <a:spcAft>
                <a:spcPts val="700"/>
              </a:spcAft>
              <a:buSzPct val="100000"/>
              <a:buChar char="•"/>
            </a:pPr>
            <a:r>
              <a:rPr lang="en-US" sz="1150" dirty="0">
                <a:solidFill>
                  <a:srgbClr val="DCD5CB"/>
                </a:solidFill>
                <a:latin typeface="Calibri" pitchFamily="34" charset="0"/>
                <a:ea typeface="Calibri" pitchFamily="34" charset="-122"/>
                <a:cs typeface="Calibri" pitchFamily="34" charset="-120"/>
              </a:rPr>
              <a:t>Sold by the tonne — priced on scale and cost of production.</a:t>
            </a:r>
            <a:endParaRPr lang="en-US" sz="1150" dirty="0"/>
          </a:p>
          <a:p>
            <a:pPr marL="342900" indent="-342900">
              <a:spcAft>
                <a:spcPts val="700"/>
              </a:spcAft>
              <a:buSzPct val="100000"/>
              <a:buChar char="•"/>
            </a:pPr>
            <a:r>
              <a:rPr lang="en-US" sz="1150" dirty="0">
                <a:solidFill>
                  <a:srgbClr val="DCD5CB"/>
                </a:solidFill>
                <a:latin typeface="Calibri" pitchFamily="34" charset="0"/>
                <a:ea typeface="Calibri" pitchFamily="34" charset="-122"/>
                <a:cs typeface="Calibri" pitchFamily="34" charset="-120"/>
              </a:rPr>
              <a:t>The same molecule from any supplier is interchangeable.</a:t>
            </a:r>
            <a:endParaRPr lang="en-US" sz="1150" dirty="0"/>
          </a:p>
          <a:p>
            <a:pPr marL="342900" indent="-342900">
              <a:spcAft>
                <a:spcPts val="700"/>
              </a:spcAft>
              <a:buSzPct val="100000"/>
              <a:buChar char="•"/>
            </a:pPr>
            <a:r>
              <a:rPr lang="en-US" sz="1150" dirty="0">
                <a:solidFill>
                  <a:srgbClr val="DCD5CB"/>
                </a:solidFill>
                <a:latin typeface="Calibri" pitchFamily="34" charset="0"/>
                <a:ea typeface="Calibri" pitchFamily="34" charset="-122"/>
                <a:cs typeface="Calibri" pitchFamily="34" charset="-120"/>
              </a:rPr>
              <a:t>Anyone with a big enough plant can make it. China has many.</a:t>
            </a:r>
            <a:endParaRPr lang="en-US" sz="1150" dirty="0"/>
          </a:p>
          <a:p>
            <a:pPr marL="342900" indent="-342900">
              <a:spcAft>
                <a:spcPts val="700"/>
              </a:spcAft>
              <a:buSzPct val="100000"/>
              <a:buChar char="•"/>
            </a:pPr>
            <a:r>
              <a:rPr lang="en-US" sz="1150" i="1" dirty="0">
                <a:solidFill>
                  <a:srgbClr val="DCD5CB"/>
                </a:solidFill>
                <a:latin typeface="Calibri" pitchFamily="34" charset="0"/>
                <a:ea typeface="Calibri" pitchFamily="34" charset="-122"/>
                <a:cs typeface="Calibri" pitchFamily="34" charset="-120"/>
              </a:rPr>
              <a:t>e.g. ethylene, bulk sulphuric acid, generic solvents.</a:t>
            </a:r>
            <a:endParaRPr lang="en-US" sz="1150" dirty="0"/>
          </a:p>
        </p:txBody>
      </p:sp>
      <p:sp>
        <p:nvSpPr>
          <p:cNvPr id="7" name="Shape 5"/>
          <p:cNvSpPr/>
          <p:nvPr/>
        </p:nvSpPr>
        <p:spPr>
          <a:xfrm>
            <a:off x="6255868" y="1298448"/>
            <a:ext cx="5341468" cy="2212848"/>
          </a:xfrm>
          <a:prstGeom prst="roundRect">
            <a:avLst>
              <a:gd name="adj" fmla="val 2479"/>
            </a:avLst>
          </a:prstGeom>
          <a:solidFill>
            <a:srgbClr val="B5651D"/>
          </a:solidFill>
          <a:ln/>
        </p:spPr>
      </p:sp>
      <p:sp>
        <p:nvSpPr>
          <p:cNvPr id="8" name="Text 6"/>
          <p:cNvSpPr/>
          <p:nvPr/>
        </p:nvSpPr>
        <p:spPr>
          <a:xfrm>
            <a:off x="6548476" y="1463040"/>
            <a:ext cx="4756252" cy="347472"/>
          </a:xfrm>
          <a:prstGeom prst="rect">
            <a:avLst/>
          </a:prstGeom>
          <a:noFill/>
          <a:ln/>
        </p:spPr>
        <p:txBody>
          <a:bodyPr wrap="square" lIns="0" tIns="0" rIns="0" bIns="0" rtlCol="0" anchor="ctr"/>
          <a:lstStyle/>
          <a:p>
            <a:pPr indent="0" marL="0">
              <a:buNone/>
            </a:pPr>
            <a:r>
              <a:rPr lang="en-US" sz="1700" b="1" dirty="0">
                <a:solidFill>
                  <a:srgbClr val="FFFFFF"/>
                </a:solidFill>
                <a:latin typeface="Georgia" pitchFamily="34" charset="0"/>
                <a:ea typeface="Georgia" pitchFamily="34" charset="-122"/>
                <a:cs typeface="Georgia" pitchFamily="34" charset="-120"/>
              </a:rPr>
              <a:t>Specialty chemistry</a:t>
            </a:r>
            <a:endParaRPr lang="en-US" sz="1700" dirty="0"/>
          </a:p>
        </p:txBody>
      </p:sp>
      <p:sp>
        <p:nvSpPr>
          <p:cNvPr id="9" name="Text 7"/>
          <p:cNvSpPr/>
          <p:nvPr/>
        </p:nvSpPr>
        <p:spPr>
          <a:xfrm>
            <a:off x="6639916" y="1920240"/>
            <a:ext cx="4628236" cy="1463040"/>
          </a:xfrm>
          <a:prstGeom prst="rect">
            <a:avLst/>
          </a:prstGeom>
          <a:noFill/>
          <a:ln/>
        </p:spPr>
        <p:txBody>
          <a:bodyPr wrap="square" lIns="0" tIns="0" rIns="0" bIns="0" rtlCol="0" anchor="t"/>
          <a:lstStyle/>
          <a:p>
            <a:pPr marL="342900" indent="-342900">
              <a:spcAft>
                <a:spcPts val="700"/>
              </a:spcAft>
              <a:buSzPct val="100000"/>
              <a:buChar char="•"/>
            </a:pPr>
            <a:r>
              <a:rPr lang="en-US" sz="1150" dirty="0">
                <a:solidFill>
                  <a:srgbClr val="FCEEE1"/>
                </a:solidFill>
                <a:latin typeface="Calibri" pitchFamily="34" charset="0"/>
                <a:ea typeface="Calibri" pitchFamily="34" charset="-122"/>
                <a:cs typeface="Calibri" pitchFamily="34" charset="-120"/>
              </a:rPr>
              <a:t>Sold on what it does — performance, reliability, technical service.</a:t>
            </a:r>
            <a:endParaRPr lang="en-US" sz="1150" dirty="0"/>
          </a:p>
          <a:p>
            <a:pPr marL="342900" indent="-342900">
              <a:spcAft>
                <a:spcPts val="700"/>
              </a:spcAft>
              <a:buSzPct val="100000"/>
              <a:buChar char="•"/>
            </a:pPr>
            <a:r>
              <a:rPr lang="en-US" sz="1150" dirty="0">
                <a:solidFill>
                  <a:srgbClr val="FCEEE1"/>
                </a:solidFill>
                <a:latin typeface="Calibri" pitchFamily="34" charset="0"/>
                <a:ea typeface="Calibri" pitchFamily="34" charset="-122"/>
                <a:cs typeface="Calibri" pitchFamily="34" charset="-120"/>
              </a:rPr>
              <a:t>Engineered and qualified to do one specific job for one customer.</a:t>
            </a:r>
            <a:endParaRPr lang="en-US" sz="1150" dirty="0"/>
          </a:p>
          <a:p>
            <a:pPr marL="342900" indent="-342900">
              <a:spcAft>
                <a:spcPts val="700"/>
              </a:spcAft>
              <a:buSzPct val="100000"/>
              <a:buChar char="•"/>
            </a:pPr>
            <a:r>
              <a:rPr lang="en-US" sz="1150" dirty="0">
                <a:solidFill>
                  <a:srgbClr val="FCEEE1"/>
                </a:solidFill>
                <a:latin typeface="Calibri" pitchFamily="34" charset="0"/>
                <a:ea typeface="Calibri" pitchFamily="34" charset="-122"/>
                <a:cs typeface="Calibri" pitchFamily="34" charset="-120"/>
              </a:rPr>
              <a:t>Takes years of testing before it can be used at all.</a:t>
            </a:r>
            <a:endParaRPr lang="en-US" sz="1150" dirty="0"/>
          </a:p>
          <a:p>
            <a:pPr marL="342900" indent="-342900">
              <a:spcAft>
                <a:spcPts val="700"/>
              </a:spcAft>
              <a:buSzPct val="100000"/>
              <a:buChar char="•"/>
            </a:pPr>
            <a:r>
              <a:rPr lang="en-US" sz="1150" i="1" dirty="0">
                <a:solidFill>
                  <a:srgbClr val="FCEEE1"/>
                </a:solidFill>
                <a:latin typeface="Calibri" pitchFamily="34" charset="0"/>
                <a:ea typeface="Calibri" pitchFamily="34" charset="-122"/>
                <a:cs typeface="Calibri" pitchFamily="34" charset="-120"/>
              </a:rPr>
              <a:t>e.g. a coating additive qualified for one car paint line.</a:t>
            </a:r>
            <a:endParaRPr lang="en-US" sz="1150" dirty="0"/>
          </a:p>
        </p:txBody>
      </p:sp>
      <p:sp>
        <p:nvSpPr>
          <p:cNvPr id="10" name="Text 8"/>
          <p:cNvSpPr/>
          <p:nvPr/>
        </p:nvSpPr>
        <p:spPr>
          <a:xfrm>
            <a:off x="594360" y="3657600"/>
            <a:ext cx="11002975" cy="256032"/>
          </a:xfrm>
          <a:prstGeom prst="rect">
            <a:avLst/>
          </a:prstGeom>
          <a:noFill/>
          <a:ln/>
        </p:spPr>
        <p:txBody>
          <a:bodyPr wrap="square" lIns="0" tIns="0" rIns="0" bIns="0" rtlCol="0" anchor="ctr"/>
          <a:lstStyle/>
          <a:p>
            <a:pPr indent="0" marL="0">
              <a:buNone/>
            </a:pPr>
            <a:r>
              <a:rPr lang="en-US" sz="1350" b="1" dirty="0">
                <a:solidFill>
                  <a:srgbClr val="2E2A26"/>
                </a:solidFill>
                <a:latin typeface="Georgia" pitchFamily="34" charset="0"/>
                <a:ea typeface="Georgia" pitchFamily="34" charset="-122"/>
                <a:cs typeface="Georgia" pitchFamily="34" charset="-120"/>
              </a:rPr>
              <a:t>You already rely on the second column every day — it hides in plain sight</a:t>
            </a:r>
            <a:endParaRPr lang="en-US" sz="1350" dirty="0"/>
          </a:p>
        </p:txBody>
      </p:sp>
      <p:sp>
        <p:nvSpPr>
          <p:cNvPr id="11" name="Shape 9"/>
          <p:cNvSpPr/>
          <p:nvPr/>
        </p:nvSpPr>
        <p:spPr>
          <a:xfrm>
            <a:off x="594360" y="3986784"/>
            <a:ext cx="1727149" cy="1024128"/>
          </a:xfrm>
          <a:prstGeom prst="roundRect">
            <a:avLst>
              <a:gd name="adj" fmla="val 5357"/>
            </a:avLst>
          </a:prstGeom>
          <a:solidFill>
            <a:srgbClr val="FFFFFF"/>
          </a:solidFill>
          <a:ln w="9525">
            <a:solidFill>
              <a:srgbClr val="DED7CD"/>
            </a:solidFill>
            <a:prstDash val="solid"/>
          </a:ln>
        </p:spPr>
      </p:sp>
      <p:sp>
        <p:nvSpPr>
          <p:cNvPr id="12" name="Text 10"/>
          <p:cNvSpPr/>
          <p:nvPr/>
        </p:nvSpPr>
        <p:spPr>
          <a:xfrm>
            <a:off x="722376" y="4096512"/>
            <a:ext cx="1471117" cy="219456"/>
          </a:xfrm>
          <a:prstGeom prst="rect">
            <a:avLst/>
          </a:prstGeom>
          <a:noFill/>
          <a:ln/>
        </p:spPr>
        <p:txBody>
          <a:bodyPr wrap="square" lIns="0" tIns="0" rIns="0" bIns="0" rtlCol="0" anchor="ctr"/>
          <a:lstStyle/>
          <a:p>
            <a:pPr indent="0" marL="0">
              <a:buNone/>
            </a:pPr>
            <a:r>
              <a:rPr lang="en-US" sz="1050" b="1" dirty="0">
                <a:solidFill>
                  <a:srgbClr val="B5651D"/>
                </a:solidFill>
                <a:latin typeface="Calibri" pitchFamily="34" charset="0"/>
                <a:ea typeface="Calibri" pitchFamily="34" charset="-122"/>
                <a:cs typeface="Calibri" pitchFamily="34" charset="-120"/>
              </a:rPr>
              <a:t>Electronics</a:t>
            </a:r>
            <a:endParaRPr lang="en-US" sz="1050" dirty="0"/>
          </a:p>
        </p:txBody>
      </p:sp>
      <p:sp>
        <p:nvSpPr>
          <p:cNvPr id="13" name="Text 11"/>
          <p:cNvSpPr/>
          <p:nvPr/>
        </p:nvSpPr>
        <p:spPr>
          <a:xfrm>
            <a:off x="722376" y="4334256"/>
            <a:ext cx="1471117" cy="566928"/>
          </a:xfrm>
          <a:prstGeom prst="rect">
            <a:avLst/>
          </a:prstGeom>
          <a:noFill/>
          <a:ln/>
        </p:spPr>
        <p:txBody>
          <a:bodyPr wrap="square" lIns="0" tIns="0" rIns="0" bIns="0" rtlCol="0" anchor="t"/>
          <a:lstStyle/>
          <a:p>
            <a:pPr indent="0" marL="0">
              <a:lnSpc>
                <a:spcPts val="1200"/>
              </a:lnSpc>
              <a:buNone/>
            </a:pPr>
            <a:r>
              <a:rPr lang="en-US" sz="900" dirty="0">
                <a:solidFill>
                  <a:srgbClr val="6B645C"/>
                </a:solidFill>
                <a:latin typeface="Calibri" pitchFamily="34" charset="0"/>
                <a:ea typeface="Calibri" pitchFamily="34" charset="-122"/>
                <a:cs typeface="Calibri" pitchFamily="34" charset="-120"/>
              </a:rPr>
              <a:t>Ultra-pure gases and etchants that make chips work</a:t>
            </a:r>
            <a:endParaRPr lang="en-US" sz="900" dirty="0"/>
          </a:p>
        </p:txBody>
      </p:sp>
      <p:sp>
        <p:nvSpPr>
          <p:cNvPr id="14" name="Shape 12"/>
          <p:cNvSpPr/>
          <p:nvPr/>
        </p:nvSpPr>
        <p:spPr>
          <a:xfrm>
            <a:off x="2449525" y="3986784"/>
            <a:ext cx="1727149" cy="1024128"/>
          </a:xfrm>
          <a:prstGeom prst="roundRect">
            <a:avLst>
              <a:gd name="adj" fmla="val 5357"/>
            </a:avLst>
          </a:prstGeom>
          <a:solidFill>
            <a:srgbClr val="FFFFFF"/>
          </a:solidFill>
          <a:ln w="9525">
            <a:solidFill>
              <a:srgbClr val="DED7CD"/>
            </a:solidFill>
            <a:prstDash val="solid"/>
          </a:ln>
        </p:spPr>
      </p:sp>
      <p:sp>
        <p:nvSpPr>
          <p:cNvPr id="15" name="Text 13"/>
          <p:cNvSpPr/>
          <p:nvPr/>
        </p:nvSpPr>
        <p:spPr>
          <a:xfrm>
            <a:off x="2577541" y="4096512"/>
            <a:ext cx="1471117" cy="219456"/>
          </a:xfrm>
          <a:prstGeom prst="rect">
            <a:avLst/>
          </a:prstGeom>
          <a:noFill/>
          <a:ln/>
        </p:spPr>
        <p:txBody>
          <a:bodyPr wrap="square" lIns="0" tIns="0" rIns="0" bIns="0" rtlCol="0" anchor="ctr"/>
          <a:lstStyle/>
          <a:p>
            <a:pPr indent="0" marL="0">
              <a:buNone/>
            </a:pPr>
            <a:r>
              <a:rPr lang="en-US" sz="1050" b="1" dirty="0">
                <a:solidFill>
                  <a:srgbClr val="B5651D"/>
                </a:solidFill>
                <a:latin typeface="Calibri" pitchFamily="34" charset="0"/>
                <a:ea typeface="Calibri" pitchFamily="34" charset="-122"/>
                <a:cs typeface="Calibri" pitchFamily="34" charset="-120"/>
              </a:rPr>
              <a:t>Healthcare</a:t>
            </a:r>
            <a:endParaRPr lang="en-US" sz="1050" dirty="0"/>
          </a:p>
        </p:txBody>
      </p:sp>
      <p:sp>
        <p:nvSpPr>
          <p:cNvPr id="16" name="Text 14"/>
          <p:cNvSpPr/>
          <p:nvPr/>
        </p:nvSpPr>
        <p:spPr>
          <a:xfrm>
            <a:off x="2577541" y="4334256"/>
            <a:ext cx="1471117" cy="566928"/>
          </a:xfrm>
          <a:prstGeom prst="rect">
            <a:avLst/>
          </a:prstGeom>
          <a:noFill/>
          <a:ln/>
        </p:spPr>
        <p:txBody>
          <a:bodyPr wrap="square" lIns="0" tIns="0" rIns="0" bIns="0" rtlCol="0" anchor="t"/>
          <a:lstStyle/>
          <a:p>
            <a:pPr indent="0" marL="0">
              <a:lnSpc>
                <a:spcPts val="1200"/>
              </a:lnSpc>
              <a:buNone/>
            </a:pPr>
            <a:r>
              <a:rPr lang="en-US" sz="900" dirty="0">
                <a:solidFill>
                  <a:srgbClr val="6B645C"/>
                </a:solidFill>
                <a:latin typeface="Calibri" pitchFamily="34" charset="0"/>
                <a:ea typeface="Calibri" pitchFamily="34" charset="-122"/>
                <a:cs typeface="Calibri" pitchFamily="34" charset="-120"/>
              </a:rPr>
              <a:t>Active ingredients behind medicines</a:t>
            </a:r>
            <a:endParaRPr lang="en-US" sz="900" dirty="0"/>
          </a:p>
        </p:txBody>
      </p:sp>
      <p:sp>
        <p:nvSpPr>
          <p:cNvPr id="17" name="Shape 15"/>
          <p:cNvSpPr/>
          <p:nvPr/>
        </p:nvSpPr>
        <p:spPr>
          <a:xfrm>
            <a:off x="4304690" y="3986784"/>
            <a:ext cx="1727149" cy="1024128"/>
          </a:xfrm>
          <a:prstGeom prst="roundRect">
            <a:avLst>
              <a:gd name="adj" fmla="val 5357"/>
            </a:avLst>
          </a:prstGeom>
          <a:solidFill>
            <a:srgbClr val="FFFFFF"/>
          </a:solidFill>
          <a:ln w="9525">
            <a:solidFill>
              <a:srgbClr val="DED7CD"/>
            </a:solidFill>
            <a:prstDash val="solid"/>
          </a:ln>
        </p:spPr>
      </p:sp>
      <p:sp>
        <p:nvSpPr>
          <p:cNvPr id="18" name="Text 16"/>
          <p:cNvSpPr/>
          <p:nvPr/>
        </p:nvSpPr>
        <p:spPr>
          <a:xfrm>
            <a:off x="4432706" y="4096512"/>
            <a:ext cx="1471117" cy="219456"/>
          </a:xfrm>
          <a:prstGeom prst="rect">
            <a:avLst/>
          </a:prstGeom>
          <a:noFill/>
          <a:ln/>
        </p:spPr>
        <p:txBody>
          <a:bodyPr wrap="square" lIns="0" tIns="0" rIns="0" bIns="0" rtlCol="0" anchor="ctr"/>
          <a:lstStyle/>
          <a:p>
            <a:pPr indent="0" marL="0">
              <a:buNone/>
            </a:pPr>
            <a:r>
              <a:rPr lang="en-US" sz="1050" b="1" dirty="0">
                <a:solidFill>
                  <a:srgbClr val="B5651D"/>
                </a:solidFill>
                <a:latin typeface="Calibri" pitchFamily="34" charset="0"/>
                <a:ea typeface="Calibri" pitchFamily="34" charset="-122"/>
                <a:cs typeface="Calibri" pitchFamily="34" charset="-120"/>
              </a:rPr>
              <a:t>Agriculture</a:t>
            </a:r>
            <a:endParaRPr lang="en-US" sz="1050" dirty="0"/>
          </a:p>
        </p:txBody>
      </p:sp>
      <p:sp>
        <p:nvSpPr>
          <p:cNvPr id="19" name="Text 17"/>
          <p:cNvSpPr/>
          <p:nvPr/>
        </p:nvSpPr>
        <p:spPr>
          <a:xfrm>
            <a:off x="4432706" y="4334256"/>
            <a:ext cx="1471117" cy="566928"/>
          </a:xfrm>
          <a:prstGeom prst="rect">
            <a:avLst/>
          </a:prstGeom>
          <a:noFill/>
          <a:ln/>
        </p:spPr>
        <p:txBody>
          <a:bodyPr wrap="square" lIns="0" tIns="0" rIns="0" bIns="0" rtlCol="0" anchor="t"/>
          <a:lstStyle/>
          <a:p>
            <a:pPr indent="0" marL="0">
              <a:lnSpc>
                <a:spcPts val="1200"/>
              </a:lnSpc>
              <a:buNone/>
            </a:pPr>
            <a:r>
              <a:rPr lang="en-US" sz="900" dirty="0">
                <a:solidFill>
                  <a:srgbClr val="6B645C"/>
                </a:solidFill>
                <a:latin typeface="Calibri" pitchFamily="34" charset="0"/>
                <a:ea typeface="Calibri" pitchFamily="34" charset="-122"/>
                <a:cs typeface="Calibri" pitchFamily="34" charset="-120"/>
              </a:rPr>
              <a:t>Crop-protection chemistry that guards yield</a:t>
            </a:r>
            <a:endParaRPr lang="en-US" sz="900" dirty="0"/>
          </a:p>
        </p:txBody>
      </p:sp>
      <p:sp>
        <p:nvSpPr>
          <p:cNvPr id="20" name="Shape 18"/>
          <p:cNvSpPr/>
          <p:nvPr/>
        </p:nvSpPr>
        <p:spPr>
          <a:xfrm>
            <a:off x="6159856" y="3986784"/>
            <a:ext cx="1727149" cy="1024128"/>
          </a:xfrm>
          <a:prstGeom prst="roundRect">
            <a:avLst>
              <a:gd name="adj" fmla="val 5357"/>
            </a:avLst>
          </a:prstGeom>
          <a:solidFill>
            <a:srgbClr val="FFFFFF"/>
          </a:solidFill>
          <a:ln w="9525">
            <a:solidFill>
              <a:srgbClr val="DED7CD"/>
            </a:solidFill>
            <a:prstDash val="solid"/>
          </a:ln>
        </p:spPr>
      </p:sp>
      <p:sp>
        <p:nvSpPr>
          <p:cNvPr id="21" name="Text 19"/>
          <p:cNvSpPr/>
          <p:nvPr/>
        </p:nvSpPr>
        <p:spPr>
          <a:xfrm>
            <a:off x="6287872" y="4096512"/>
            <a:ext cx="1471117" cy="219456"/>
          </a:xfrm>
          <a:prstGeom prst="rect">
            <a:avLst/>
          </a:prstGeom>
          <a:noFill/>
          <a:ln/>
        </p:spPr>
        <p:txBody>
          <a:bodyPr wrap="square" lIns="0" tIns="0" rIns="0" bIns="0" rtlCol="0" anchor="ctr"/>
          <a:lstStyle/>
          <a:p>
            <a:pPr indent="0" marL="0">
              <a:buNone/>
            </a:pPr>
            <a:r>
              <a:rPr lang="en-US" sz="1050" b="1" dirty="0">
                <a:solidFill>
                  <a:srgbClr val="B5651D"/>
                </a:solidFill>
                <a:latin typeface="Calibri" pitchFamily="34" charset="0"/>
                <a:ea typeface="Calibri" pitchFamily="34" charset="-122"/>
                <a:cs typeface="Calibri" pitchFamily="34" charset="-120"/>
              </a:rPr>
              <a:t>Water</a:t>
            </a:r>
            <a:endParaRPr lang="en-US" sz="1050" dirty="0"/>
          </a:p>
        </p:txBody>
      </p:sp>
      <p:sp>
        <p:nvSpPr>
          <p:cNvPr id="22" name="Text 20"/>
          <p:cNvSpPr/>
          <p:nvPr/>
        </p:nvSpPr>
        <p:spPr>
          <a:xfrm>
            <a:off x="6287872" y="4334256"/>
            <a:ext cx="1471117" cy="566928"/>
          </a:xfrm>
          <a:prstGeom prst="rect">
            <a:avLst/>
          </a:prstGeom>
          <a:noFill/>
          <a:ln/>
        </p:spPr>
        <p:txBody>
          <a:bodyPr wrap="square" lIns="0" tIns="0" rIns="0" bIns="0" rtlCol="0" anchor="t"/>
          <a:lstStyle/>
          <a:p>
            <a:pPr indent="0" marL="0">
              <a:lnSpc>
                <a:spcPts val="1200"/>
              </a:lnSpc>
              <a:buNone/>
            </a:pPr>
            <a:r>
              <a:rPr lang="en-US" sz="900" dirty="0">
                <a:solidFill>
                  <a:srgbClr val="6B645C"/>
                </a:solidFill>
                <a:latin typeface="Calibri" pitchFamily="34" charset="0"/>
                <a:ea typeface="Calibri" pitchFamily="34" charset="-122"/>
                <a:cs typeface="Calibri" pitchFamily="34" charset="-120"/>
              </a:rPr>
              <a:t>Treatment chemistry that makes water safe to use</a:t>
            </a:r>
            <a:endParaRPr lang="en-US" sz="900" dirty="0"/>
          </a:p>
        </p:txBody>
      </p:sp>
      <p:sp>
        <p:nvSpPr>
          <p:cNvPr id="23" name="Shape 21"/>
          <p:cNvSpPr/>
          <p:nvPr/>
        </p:nvSpPr>
        <p:spPr>
          <a:xfrm>
            <a:off x="8015021" y="3986784"/>
            <a:ext cx="1727149" cy="1024128"/>
          </a:xfrm>
          <a:prstGeom prst="roundRect">
            <a:avLst>
              <a:gd name="adj" fmla="val 5357"/>
            </a:avLst>
          </a:prstGeom>
          <a:solidFill>
            <a:srgbClr val="FFFFFF"/>
          </a:solidFill>
          <a:ln w="9525">
            <a:solidFill>
              <a:srgbClr val="DED7CD"/>
            </a:solidFill>
            <a:prstDash val="solid"/>
          </a:ln>
        </p:spPr>
      </p:sp>
      <p:sp>
        <p:nvSpPr>
          <p:cNvPr id="24" name="Text 22"/>
          <p:cNvSpPr/>
          <p:nvPr/>
        </p:nvSpPr>
        <p:spPr>
          <a:xfrm>
            <a:off x="8143037" y="4096512"/>
            <a:ext cx="1471117" cy="219456"/>
          </a:xfrm>
          <a:prstGeom prst="rect">
            <a:avLst/>
          </a:prstGeom>
          <a:noFill/>
          <a:ln/>
        </p:spPr>
        <p:txBody>
          <a:bodyPr wrap="square" lIns="0" tIns="0" rIns="0" bIns="0" rtlCol="0" anchor="ctr"/>
          <a:lstStyle/>
          <a:p>
            <a:pPr indent="0" marL="0">
              <a:buNone/>
            </a:pPr>
            <a:r>
              <a:rPr lang="en-US" sz="1050" b="1" dirty="0">
                <a:solidFill>
                  <a:srgbClr val="B5651D"/>
                </a:solidFill>
                <a:latin typeface="Calibri" pitchFamily="34" charset="0"/>
                <a:ea typeface="Calibri" pitchFamily="34" charset="-122"/>
                <a:cs typeface="Calibri" pitchFamily="34" charset="-120"/>
              </a:rPr>
              <a:t>Automotive</a:t>
            </a:r>
            <a:endParaRPr lang="en-US" sz="1050" dirty="0"/>
          </a:p>
        </p:txBody>
      </p:sp>
      <p:sp>
        <p:nvSpPr>
          <p:cNvPr id="25" name="Text 23"/>
          <p:cNvSpPr/>
          <p:nvPr/>
        </p:nvSpPr>
        <p:spPr>
          <a:xfrm>
            <a:off x="8143037" y="4334256"/>
            <a:ext cx="1471117" cy="566928"/>
          </a:xfrm>
          <a:prstGeom prst="rect">
            <a:avLst/>
          </a:prstGeom>
          <a:noFill/>
          <a:ln/>
        </p:spPr>
        <p:txBody>
          <a:bodyPr wrap="square" lIns="0" tIns="0" rIns="0" bIns="0" rtlCol="0" anchor="t"/>
          <a:lstStyle/>
          <a:p>
            <a:pPr indent="0" marL="0">
              <a:lnSpc>
                <a:spcPts val="1200"/>
              </a:lnSpc>
              <a:buNone/>
            </a:pPr>
            <a:r>
              <a:rPr lang="en-US" sz="900" dirty="0">
                <a:solidFill>
                  <a:srgbClr val="6B645C"/>
                </a:solidFill>
                <a:latin typeface="Calibri" pitchFamily="34" charset="0"/>
                <a:ea typeface="Calibri" pitchFamily="34" charset="-122"/>
                <a:cs typeface="Calibri" pitchFamily="34" charset="-120"/>
              </a:rPr>
              <a:t>Coatings, adhesives and performance additives</a:t>
            </a:r>
            <a:endParaRPr lang="en-US" sz="900" dirty="0"/>
          </a:p>
        </p:txBody>
      </p:sp>
      <p:sp>
        <p:nvSpPr>
          <p:cNvPr id="26" name="Shape 24"/>
          <p:cNvSpPr/>
          <p:nvPr/>
        </p:nvSpPr>
        <p:spPr>
          <a:xfrm>
            <a:off x="9870186" y="3986784"/>
            <a:ext cx="1727149" cy="1024128"/>
          </a:xfrm>
          <a:prstGeom prst="roundRect">
            <a:avLst>
              <a:gd name="adj" fmla="val 5357"/>
            </a:avLst>
          </a:prstGeom>
          <a:solidFill>
            <a:srgbClr val="FFFFFF"/>
          </a:solidFill>
          <a:ln w="9525">
            <a:solidFill>
              <a:srgbClr val="DED7CD"/>
            </a:solidFill>
            <a:prstDash val="solid"/>
          </a:ln>
        </p:spPr>
      </p:sp>
      <p:sp>
        <p:nvSpPr>
          <p:cNvPr id="27" name="Text 25"/>
          <p:cNvSpPr/>
          <p:nvPr/>
        </p:nvSpPr>
        <p:spPr>
          <a:xfrm>
            <a:off x="9998202" y="4096512"/>
            <a:ext cx="1471117" cy="219456"/>
          </a:xfrm>
          <a:prstGeom prst="rect">
            <a:avLst/>
          </a:prstGeom>
          <a:noFill/>
          <a:ln/>
        </p:spPr>
        <p:txBody>
          <a:bodyPr wrap="square" lIns="0" tIns="0" rIns="0" bIns="0" rtlCol="0" anchor="ctr"/>
          <a:lstStyle/>
          <a:p>
            <a:pPr indent="0" marL="0">
              <a:buNone/>
            </a:pPr>
            <a:r>
              <a:rPr lang="en-US" sz="1050" b="1" dirty="0">
                <a:solidFill>
                  <a:srgbClr val="B5651D"/>
                </a:solidFill>
                <a:latin typeface="Calibri" pitchFamily="34" charset="0"/>
                <a:ea typeface="Calibri" pitchFamily="34" charset="-122"/>
                <a:cs typeface="Calibri" pitchFamily="34" charset="-120"/>
              </a:rPr>
              <a:t>Personal care</a:t>
            </a:r>
            <a:endParaRPr lang="en-US" sz="1050" dirty="0"/>
          </a:p>
        </p:txBody>
      </p:sp>
      <p:sp>
        <p:nvSpPr>
          <p:cNvPr id="28" name="Text 26"/>
          <p:cNvSpPr/>
          <p:nvPr/>
        </p:nvSpPr>
        <p:spPr>
          <a:xfrm>
            <a:off x="9998202" y="4334256"/>
            <a:ext cx="1471117" cy="566928"/>
          </a:xfrm>
          <a:prstGeom prst="rect">
            <a:avLst/>
          </a:prstGeom>
          <a:noFill/>
          <a:ln/>
        </p:spPr>
        <p:txBody>
          <a:bodyPr wrap="square" lIns="0" tIns="0" rIns="0" bIns="0" rtlCol="0" anchor="t"/>
          <a:lstStyle/>
          <a:p>
            <a:pPr indent="0" marL="0">
              <a:lnSpc>
                <a:spcPts val="1200"/>
              </a:lnSpc>
              <a:buNone/>
            </a:pPr>
            <a:r>
              <a:rPr lang="en-US" sz="900" dirty="0">
                <a:solidFill>
                  <a:srgbClr val="6B645C"/>
                </a:solidFill>
                <a:latin typeface="Calibri" pitchFamily="34" charset="0"/>
                <a:ea typeface="Calibri" pitchFamily="34" charset="-122"/>
                <a:cs typeface="Calibri" pitchFamily="34" charset="-120"/>
              </a:rPr>
              <a:t>Formulations behind everyday products</a:t>
            </a:r>
            <a:endParaRPr lang="en-US" sz="900" dirty="0"/>
          </a:p>
        </p:txBody>
      </p:sp>
      <p:sp>
        <p:nvSpPr>
          <p:cNvPr id="29" name="Shape 27"/>
          <p:cNvSpPr/>
          <p:nvPr/>
        </p:nvSpPr>
        <p:spPr>
          <a:xfrm>
            <a:off x="594360" y="5193792"/>
            <a:ext cx="11002975" cy="658368"/>
          </a:xfrm>
          <a:prstGeom prst="roundRect">
            <a:avLst>
              <a:gd name="adj" fmla="val 8333"/>
            </a:avLst>
          </a:prstGeom>
          <a:solidFill>
            <a:srgbClr val="FFFFFF"/>
          </a:solidFill>
          <a:ln w="9525">
            <a:solidFill>
              <a:srgbClr val="DED7CD"/>
            </a:solidFill>
            <a:prstDash val="solid"/>
          </a:ln>
        </p:spPr>
      </p:sp>
      <p:sp>
        <p:nvSpPr>
          <p:cNvPr id="30" name="Text 28"/>
          <p:cNvSpPr/>
          <p:nvPr/>
        </p:nvSpPr>
        <p:spPr>
          <a:xfrm>
            <a:off x="850392" y="5248656"/>
            <a:ext cx="10490911" cy="548640"/>
          </a:xfrm>
          <a:prstGeom prst="rect">
            <a:avLst/>
          </a:prstGeom>
          <a:noFill/>
          <a:ln/>
        </p:spPr>
        <p:txBody>
          <a:bodyPr wrap="square" lIns="0" tIns="0" rIns="0" bIns="0" rtlCol="0" anchor="ctr"/>
          <a:lstStyle/>
          <a:p>
            <a:pPr indent="0" marL="0">
              <a:buNone/>
            </a:pPr>
            <a:r>
              <a:rPr lang="en-US" sz="1150" b="1" dirty="0">
                <a:solidFill>
                  <a:srgbClr val="2E2A26"/>
                </a:solidFill>
                <a:latin typeface="Calibri" pitchFamily="34" charset="0"/>
                <a:ea typeface="Calibri" pitchFamily="34" charset="-122"/>
                <a:cs typeface="Calibri" pitchFamily="34" charset="-120"/>
              </a:rPr>
              <a:t>Same industry. Completely different economics.  </a:t>
            </a:r>
            <a:pPr indent="0" marL="0">
              <a:buNone/>
            </a:pPr>
            <a:r>
              <a:rPr lang="en-US" sz="1150" dirty="0">
                <a:solidFill>
                  <a:srgbClr val="3D3833"/>
                </a:solidFill>
                <a:latin typeface="Calibri" pitchFamily="34" charset="0"/>
                <a:ea typeface="Calibri" pitchFamily="34" charset="-122"/>
                <a:cs typeface="Calibri" pitchFamily="34" charset="-120"/>
              </a:rPr>
              <a:t>Everything that follows is about the gap between these two columns — why it exists, why it is getting wider, and who is on the right side of it.</a:t>
            </a:r>
            <a:endParaRPr lang="en-US" sz="1150" dirty="0"/>
          </a:p>
        </p:txBody>
      </p:sp>
      <p:sp>
        <p:nvSpPr>
          <p:cNvPr id="31" name="Text 29"/>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02 / 13</a:t>
            </a:r>
            <a:endParaRPr lang="en-US" sz="8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THE ANGLE &amp; THE FRAMEWORK</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3000" b="1" dirty="0">
                <a:solidFill>
                  <a:srgbClr val="2E2A26"/>
                </a:solidFill>
                <a:latin typeface="Georgia" pitchFamily="34" charset="0"/>
                <a:ea typeface="Georgia" pitchFamily="34" charset="-122"/>
                <a:cs typeface="Georgia" pitchFamily="34" charset="-120"/>
              </a:rPr>
              <a:t>The one question this map answers</a:t>
            </a:r>
            <a:endParaRPr lang="en-US" sz="3000" dirty="0"/>
          </a:p>
        </p:txBody>
      </p:sp>
      <p:sp>
        <p:nvSpPr>
          <p:cNvPr id="4" name="Shape 2"/>
          <p:cNvSpPr/>
          <p:nvPr/>
        </p:nvSpPr>
        <p:spPr>
          <a:xfrm>
            <a:off x="594360" y="1298448"/>
            <a:ext cx="11002975" cy="1188720"/>
          </a:xfrm>
          <a:prstGeom prst="roundRect">
            <a:avLst>
              <a:gd name="adj" fmla="val 4615"/>
            </a:avLst>
          </a:prstGeom>
          <a:solidFill>
            <a:srgbClr val="2E2A26"/>
          </a:solidFill>
          <a:ln/>
        </p:spPr>
      </p:sp>
      <p:sp>
        <p:nvSpPr>
          <p:cNvPr id="5" name="Text 3"/>
          <p:cNvSpPr/>
          <p:nvPr/>
        </p:nvSpPr>
        <p:spPr>
          <a:xfrm>
            <a:off x="795528" y="1316736"/>
            <a:ext cx="548640" cy="548640"/>
          </a:xfrm>
          <a:prstGeom prst="rect">
            <a:avLst/>
          </a:prstGeom>
          <a:noFill/>
          <a:ln/>
        </p:spPr>
        <p:txBody>
          <a:bodyPr wrap="square" lIns="0" tIns="0" rIns="0" bIns="0" rtlCol="0" anchor="t"/>
          <a:lstStyle/>
          <a:p>
            <a:pPr indent="0" marL="0">
              <a:buNone/>
            </a:pPr>
            <a:r>
              <a:rPr lang="en-US" sz="4000" dirty="0">
                <a:solidFill>
                  <a:srgbClr val="B5651D"/>
                </a:solidFill>
                <a:latin typeface="Georgia" pitchFamily="34" charset="0"/>
                <a:ea typeface="Georgia" pitchFamily="34" charset="-122"/>
                <a:cs typeface="Georgia" pitchFamily="34" charset="-120"/>
              </a:rPr>
              <a:t>“</a:t>
            </a:r>
            <a:endParaRPr lang="en-US" sz="4000" dirty="0"/>
          </a:p>
        </p:txBody>
      </p:sp>
      <p:sp>
        <p:nvSpPr>
          <p:cNvPr id="6" name="Text 4"/>
          <p:cNvSpPr/>
          <p:nvPr/>
        </p:nvSpPr>
        <p:spPr>
          <a:xfrm>
            <a:off x="1252728" y="1444752"/>
            <a:ext cx="9997135" cy="914400"/>
          </a:xfrm>
          <a:prstGeom prst="rect">
            <a:avLst/>
          </a:prstGeom>
          <a:noFill/>
          <a:ln/>
        </p:spPr>
        <p:txBody>
          <a:bodyPr wrap="square" lIns="0" tIns="0" rIns="0" bIns="0" rtlCol="0" anchor="ctr"/>
          <a:lstStyle/>
          <a:p>
            <a:pPr indent="0" marL="0">
              <a:lnSpc>
                <a:spcPts val="2400"/>
              </a:lnSpc>
              <a:buNone/>
            </a:pPr>
            <a:r>
              <a:rPr lang="en-US" sz="1550" i="1" dirty="0">
                <a:solidFill>
                  <a:srgbClr val="F2EBE2"/>
                </a:solidFill>
                <a:latin typeface="Georgia" pitchFamily="34" charset="0"/>
                <a:ea typeface="Georgia" pitchFamily="34" charset="-122"/>
                <a:cs typeface="Georgia" pitchFamily="34" charset="-120"/>
              </a:rPr>
              <a:t>Who actually owns the margin in specialty chemicals — the companies with the most manufacturing capacity, or the ones that own regulatory qualification, application know-how and customer switching costs?</a:t>
            </a:r>
            <a:endParaRPr lang="en-US" sz="1550" dirty="0"/>
          </a:p>
        </p:txBody>
      </p:sp>
      <p:sp>
        <p:nvSpPr>
          <p:cNvPr id="7" name="Text 5"/>
          <p:cNvSpPr/>
          <p:nvPr/>
        </p:nvSpPr>
        <p:spPr>
          <a:xfrm>
            <a:off x="594360" y="2633472"/>
            <a:ext cx="11002975" cy="256032"/>
          </a:xfrm>
          <a:prstGeom prst="rect">
            <a:avLst/>
          </a:prstGeom>
          <a:noFill/>
          <a:ln/>
        </p:spPr>
        <p:txBody>
          <a:bodyPr wrap="square" lIns="0" tIns="0" rIns="0" bIns="0" rtlCol="0" anchor="ctr"/>
          <a:lstStyle/>
          <a:p>
            <a:pPr indent="0" marL="0">
              <a:buNone/>
            </a:pPr>
            <a:r>
              <a:rPr lang="en-US" sz="1150" dirty="0">
                <a:solidFill>
                  <a:srgbClr val="6B645C"/>
                </a:solidFill>
                <a:latin typeface="Calibri" pitchFamily="34" charset="0"/>
                <a:ea typeface="Calibri" pitchFamily="34" charset="-122"/>
                <a:cs typeface="Calibri" pitchFamily="34" charset="-120"/>
              </a:rPr>
              <a:t>All eight layers are covered. The three in orange get deeper treatment — that is where the thesis lives or dies.</a:t>
            </a:r>
            <a:endParaRPr lang="en-US" sz="1150" dirty="0"/>
          </a:p>
        </p:txBody>
      </p:sp>
      <p:sp>
        <p:nvSpPr>
          <p:cNvPr id="8" name="Shape 6"/>
          <p:cNvSpPr/>
          <p:nvPr/>
        </p:nvSpPr>
        <p:spPr>
          <a:xfrm>
            <a:off x="594360" y="2980944"/>
            <a:ext cx="2599868" cy="1417320"/>
          </a:xfrm>
          <a:prstGeom prst="roundRect">
            <a:avLst>
              <a:gd name="adj" fmla="val 3871"/>
            </a:avLst>
          </a:prstGeom>
          <a:solidFill>
            <a:srgbClr val="FFFFFF"/>
          </a:solidFill>
          <a:ln w="9525">
            <a:solidFill>
              <a:srgbClr val="DED7CD"/>
            </a:solidFill>
            <a:prstDash val="solid"/>
          </a:ln>
        </p:spPr>
      </p:sp>
      <p:sp>
        <p:nvSpPr>
          <p:cNvPr id="9" name="Shape 7"/>
          <p:cNvSpPr/>
          <p:nvPr/>
        </p:nvSpPr>
        <p:spPr>
          <a:xfrm>
            <a:off x="813816" y="3163824"/>
            <a:ext cx="310896" cy="310896"/>
          </a:xfrm>
          <a:prstGeom prst="ellipse">
            <a:avLst/>
          </a:prstGeom>
          <a:solidFill>
            <a:srgbClr val="2E2A26"/>
          </a:solidFill>
          <a:ln/>
        </p:spPr>
      </p:sp>
      <p:sp>
        <p:nvSpPr>
          <p:cNvPr id="10" name="Text 8"/>
          <p:cNvSpPr/>
          <p:nvPr/>
        </p:nvSpPr>
        <p:spPr>
          <a:xfrm>
            <a:off x="813816" y="31638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1</a:t>
            </a:r>
            <a:endParaRPr lang="en-US" sz="1150" dirty="0"/>
          </a:p>
        </p:txBody>
      </p:sp>
      <p:sp>
        <p:nvSpPr>
          <p:cNvPr id="11" name="Text 9"/>
          <p:cNvSpPr/>
          <p:nvPr/>
        </p:nvSpPr>
        <p:spPr>
          <a:xfrm>
            <a:off x="813816" y="35295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Value Chain</a:t>
            </a:r>
            <a:endParaRPr lang="en-US" sz="1250" dirty="0"/>
          </a:p>
        </p:txBody>
      </p:sp>
      <p:sp>
        <p:nvSpPr>
          <p:cNvPr id="12" name="Text 10"/>
          <p:cNvSpPr/>
          <p:nvPr/>
        </p:nvSpPr>
        <p:spPr>
          <a:xfrm>
            <a:off x="813816" y="39684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Six stages from feedstock to end market</a:t>
            </a:r>
            <a:endParaRPr lang="en-US" sz="950" dirty="0"/>
          </a:p>
        </p:txBody>
      </p:sp>
      <p:sp>
        <p:nvSpPr>
          <p:cNvPr id="13" name="Shape 11"/>
          <p:cNvSpPr/>
          <p:nvPr/>
        </p:nvSpPr>
        <p:spPr>
          <a:xfrm>
            <a:off x="3395396" y="2980944"/>
            <a:ext cx="2599868" cy="1417320"/>
          </a:xfrm>
          <a:prstGeom prst="roundRect">
            <a:avLst>
              <a:gd name="adj" fmla="val 3871"/>
            </a:avLst>
          </a:prstGeom>
          <a:solidFill>
            <a:srgbClr val="F4E6D8"/>
          </a:solidFill>
          <a:ln w="9525">
            <a:solidFill>
              <a:srgbClr val="B5651D"/>
            </a:solidFill>
            <a:prstDash val="solid"/>
          </a:ln>
        </p:spPr>
      </p:sp>
      <p:sp>
        <p:nvSpPr>
          <p:cNvPr id="14" name="Shape 12"/>
          <p:cNvSpPr/>
          <p:nvPr/>
        </p:nvSpPr>
        <p:spPr>
          <a:xfrm>
            <a:off x="3614852" y="3163824"/>
            <a:ext cx="310896" cy="310896"/>
          </a:xfrm>
          <a:prstGeom prst="ellipse">
            <a:avLst/>
          </a:prstGeom>
          <a:solidFill>
            <a:srgbClr val="B5651D"/>
          </a:solidFill>
          <a:ln/>
        </p:spPr>
      </p:sp>
      <p:sp>
        <p:nvSpPr>
          <p:cNvPr id="15" name="Text 13"/>
          <p:cNvSpPr/>
          <p:nvPr/>
        </p:nvSpPr>
        <p:spPr>
          <a:xfrm>
            <a:off x="3614852" y="31638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2</a:t>
            </a:r>
            <a:endParaRPr lang="en-US" sz="1150" dirty="0"/>
          </a:p>
        </p:txBody>
      </p:sp>
      <p:sp>
        <p:nvSpPr>
          <p:cNvPr id="16" name="Text 14"/>
          <p:cNvSpPr/>
          <p:nvPr/>
        </p:nvSpPr>
        <p:spPr>
          <a:xfrm>
            <a:off x="3614852" y="35295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Players</a:t>
            </a:r>
            <a:endParaRPr lang="en-US" sz="1250" dirty="0"/>
          </a:p>
        </p:txBody>
      </p:sp>
      <p:sp>
        <p:nvSpPr>
          <p:cNvPr id="17" name="Text 15"/>
          <p:cNvSpPr/>
          <p:nvPr/>
        </p:nvSpPr>
        <p:spPr>
          <a:xfrm>
            <a:off x="3614852" y="39684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Who occupies each position, globally and in India</a:t>
            </a:r>
            <a:endParaRPr lang="en-US" sz="950" dirty="0"/>
          </a:p>
        </p:txBody>
      </p:sp>
      <p:sp>
        <p:nvSpPr>
          <p:cNvPr id="18" name="Shape 16"/>
          <p:cNvSpPr/>
          <p:nvPr/>
        </p:nvSpPr>
        <p:spPr>
          <a:xfrm>
            <a:off x="6196432" y="2980944"/>
            <a:ext cx="2599868" cy="1417320"/>
          </a:xfrm>
          <a:prstGeom prst="roundRect">
            <a:avLst>
              <a:gd name="adj" fmla="val 3871"/>
            </a:avLst>
          </a:prstGeom>
          <a:solidFill>
            <a:srgbClr val="F4E6D8"/>
          </a:solidFill>
          <a:ln w="9525">
            <a:solidFill>
              <a:srgbClr val="B5651D"/>
            </a:solidFill>
            <a:prstDash val="solid"/>
          </a:ln>
        </p:spPr>
      </p:sp>
      <p:sp>
        <p:nvSpPr>
          <p:cNvPr id="19" name="Shape 17"/>
          <p:cNvSpPr/>
          <p:nvPr/>
        </p:nvSpPr>
        <p:spPr>
          <a:xfrm>
            <a:off x="6415888" y="3163824"/>
            <a:ext cx="310896" cy="310896"/>
          </a:xfrm>
          <a:prstGeom prst="ellipse">
            <a:avLst/>
          </a:prstGeom>
          <a:solidFill>
            <a:srgbClr val="B5651D"/>
          </a:solidFill>
          <a:ln/>
        </p:spPr>
      </p:sp>
      <p:sp>
        <p:nvSpPr>
          <p:cNvPr id="20" name="Text 18"/>
          <p:cNvSpPr/>
          <p:nvPr/>
        </p:nvSpPr>
        <p:spPr>
          <a:xfrm>
            <a:off x="6415888" y="31638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3</a:t>
            </a:r>
            <a:endParaRPr lang="en-US" sz="1150" dirty="0"/>
          </a:p>
        </p:txBody>
      </p:sp>
      <p:sp>
        <p:nvSpPr>
          <p:cNvPr id="21" name="Text 19"/>
          <p:cNvSpPr/>
          <p:nvPr/>
        </p:nvSpPr>
        <p:spPr>
          <a:xfrm>
            <a:off x="6415888" y="35295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Economics</a:t>
            </a:r>
            <a:endParaRPr lang="en-US" sz="1250" dirty="0"/>
          </a:p>
        </p:txBody>
      </p:sp>
      <p:sp>
        <p:nvSpPr>
          <p:cNvPr id="22" name="Text 20"/>
          <p:cNvSpPr/>
          <p:nvPr/>
        </p:nvSpPr>
        <p:spPr>
          <a:xfrm>
            <a:off x="6415888" y="39684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Where margin actually pools</a:t>
            </a:r>
            <a:endParaRPr lang="en-US" sz="950" dirty="0"/>
          </a:p>
        </p:txBody>
      </p:sp>
      <p:sp>
        <p:nvSpPr>
          <p:cNvPr id="23" name="Shape 21"/>
          <p:cNvSpPr/>
          <p:nvPr/>
        </p:nvSpPr>
        <p:spPr>
          <a:xfrm>
            <a:off x="8997467" y="2980944"/>
            <a:ext cx="2599868" cy="1417320"/>
          </a:xfrm>
          <a:prstGeom prst="roundRect">
            <a:avLst>
              <a:gd name="adj" fmla="val 3871"/>
            </a:avLst>
          </a:prstGeom>
          <a:solidFill>
            <a:srgbClr val="F4E6D8"/>
          </a:solidFill>
          <a:ln w="9525">
            <a:solidFill>
              <a:srgbClr val="B5651D"/>
            </a:solidFill>
            <a:prstDash val="solid"/>
          </a:ln>
        </p:spPr>
      </p:sp>
      <p:sp>
        <p:nvSpPr>
          <p:cNvPr id="24" name="Shape 22"/>
          <p:cNvSpPr/>
          <p:nvPr/>
        </p:nvSpPr>
        <p:spPr>
          <a:xfrm>
            <a:off x="9216923" y="3163824"/>
            <a:ext cx="310896" cy="310896"/>
          </a:xfrm>
          <a:prstGeom prst="ellipse">
            <a:avLst/>
          </a:prstGeom>
          <a:solidFill>
            <a:srgbClr val="B5651D"/>
          </a:solidFill>
          <a:ln/>
        </p:spPr>
      </p:sp>
      <p:sp>
        <p:nvSpPr>
          <p:cNvPr id="25" name="Text 23"/>
          <p:cNvSpPr/>
          <p:nvPr/>
        </p:nvSpPr>
        <p:spPr>
          <a:xfrm>
            <a:off x="9216923" y="31638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4</a:t>
            </a:r>
            <a:endParaRPr lang="en-US" sz="1150" dirty="0"/>
          </a:p>
        </p:txBody>
      </p:sp>
      <p:sp>
        <p:nvSpPr>
          <p:cNvPr id="26" name="Text 24"/>
          <p:cNvSpPr/>
          <p:nvPr/>
        </p:nvSpPr>
        <p:spPr>
          <a:xfrm>
            <a:off x="9216923" y="35295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Policy &amp; Regulation</a:t>
            </a:r>
            <a:endParaRPr lang="en-US" sz="1250" dirty="0"/>
          </a:p>
        </p:txBody>
      </p:sp>
      <p:sp>
        <p:nvSpPr>
          <p:cNvPr id="27" name="Text 25"/>
          <p:cNvSpPr/>
          <p:nvPr/>
        </p:nvSpPr>
        <p:spPr>
          <a:xfrm>
            <a:off x="9216923" y="39684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The rising qualification bar</a:t>
            </a:r>
            <a:endParaRPr lang="en-US" sz="950" dirty="0"/>
          </a:p>
        </p:txBody>
      </p:sp>
      <p:sp>
        <p:nvSpPr>
          <p:cNvPr id="28" name="Shape 26"/>
          <p:cNvSpPr/>
          <p:nvPr/>
        </p:nvSpPr>
        <p:spPr>
          <a:xfrm>
            <a:off x="594360" y="4581144"/>
            <a:ext cx="2599868" cy="1417320"/>
          </a:xfrm>
          <a:prstGeom prst="roundRect">
            <a:avLst>
              <a:gd name="adj" fmla="val 3871"/>
            </a:avLst>
          </a:prstGeom>
          <a:solidFill>
            <a:srgbClr val="FFFFFF"/>
          </a:solidFill>
          <a:ln w="9525">
            <a:solidFill>
              <a:srgbClr val="DED7CD"/>
            </a:solidFill>
            <a:prstDash val="solid"/>
          </a:ln>
        </p:spPr>
      </p:sp>
      <p:sp>
        <p:nvSpPr>
          <p:cNvPr id="29" name="Shape 27"/>
          <p:cNvSpPr/>
          <p:nvPr/>
        </p:nvSpPr>
        <p:spPr>
          <a:xfrm>
            <a:off x="813816" y="4764024"/>
            <a:ext cx="310896" cy="310896"/>
          </a:xfrm>
          <a:prstGeom prst="ellipse">
            <a:avLst/>
          </a:prstGeom>
          <a:solidFill>
            <a:srgbClr val="2E2A26"/>
          </a:solidFill>
          <a:ln/>
        </p:spPr>
      </p:sp>
      <p:sp>
        <p:nvSpPr>
          <p:cNvPr id="30" name="Text 28"/>
          <p:cNvSpPr/>
          <p:nvPr/>
        </p:nvSpPr>
        <p:spPr>
          <a:xfrm>
            <a:off x="813816" y="47640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5</a:t>
            </a:r>
            <a:endParaRPr lang="en-US" sz="1150" dirty="0"/>
          </a:p>
        </p:txBody>
      </p:sp>
      <p:sp>
        <p:nvSpPr>
          <p:cNvPr id="31" name="Text 29"/>
          <p:cNvSpPr/>
          <p:nvPr/>
        </p:nvSpPr>
        <p:spPr>
          <a:xfrm>
            <a:off x="813816" y="51297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Funding &amp; Environment</a:t>
            </a:r>
            <a:endParaRPr lang="en-US" sz="1250" dirty="0"/>
          </a:p>
        </p:txBody>
      </p:sp>
      <p:sp>
        <p:nvSpPr>
          <p:cNvPr id="32" name="Text 30"/>
          <p:cNvSpPr/>
          <p:nvPr/>
        </p:nvSpPr>
        <p:spPr>
          <a:xfrm>
            <a:off x="813816" y="55686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Where capital is flowing — and fleeing</a:t>
            </a:r>
            <a:endParaRPr lang="en-US" sz="950" dirty="0"/>
          </a:p>
        </p:txBody>
      </p:sp>
      <p:sp>
        <p:nvSpPr>
          <p:cNvPr id="33" name="Shape 31"/>
          <p:cNvSpPr/>
          <p:nvPr/>
        </p:nvSpPr>
        <p:spPr>
          <a:xfrm>
            <a:off x="3395396" y="4581144"/>
            <a:ext cx="2599868" cy="1417320"/>
          </a:xfrm>
          <a:prstGeom prst="roundRect">
            <a:avLst>
              <a:gd name="adj" fmla="val 3871"/>
            </a:avLst>
          </a:prstGeom>
          <a:solidFill>
            <a:srgbClr val="FFFFFF"/>
          </a:solidFill>
          <a:ln w="9525">
            <a:solidFill>
              <a:srgbClr val="DED7CD"/>
            </a:solidFill>
            <a:prstDash val="solid"/>
          </a:ln>
        </p:spPr>
      </p:sp>
      <p:sp>
        <p:nvSpPr>
          <p:cNvPr id="34" name="Shape 32"/>
          <p:cNvSpPr/>
          <p:nvPr/>
        </p:nvSpPr>
        <p:spPr>
          <a:xfrm>
            <a:off x="3614852" y="4764024"/>
            <a:ext cx="310896" cy="310896"/>
          </a:xfrm>
          <a:prstGeom prst="ellipse">
            <a:avLst/>
          </a:prstGeom>
          <a:solidFill>
            <a:srgbClr val="2E2A26"/>
          </a:solidFill>
          <a:ln/>
        </p:spPr>
      </p:sp>
      <p:sp>
        <p:nvSpPr>
          <p:cNvPr id="35" name="Text 33"/>
          <p:cNvSpPr/>
          <p:nvPr/>
        </p:nvSpPr>
        <p:spPr>
          <a:xfrm>
            <a:off x="3614852" y="47640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6</a:t>
            </a:r>
            <a:endParaRPr lang="en-US" sz="1150" dirty="0"/>
          </a:p>
        </p:txBody>
      </p:sp>
      <p:sp>
        <p:nvSpPr>
          <p:cNvPr id="36" name="Text 34"/>
          <p:cNvSpPr/>
          <p:nvPr/>
        </p:nvSpPr>
        <p:spPr>
          <a:xfrm>
            <a:off x="3614852" y="51297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Public Sentiment</a:t>
            </a:r>
            <a:endParaRPr lang="en-US" sz="1250" dirty="0"/>
          </a:p>
        </p:txBody>
      </p:sp>
      <p:sp>
        <p:nvSpPr>
          <p:cNvPr id="37" name="Text 35"/>
          <p:cNvSpPr/>
          <p:nvPr/>
        </p:nvSpPr>
        <p:spPr>
          <a:xfrm>
            <a:off x="3614852" y="55686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The bull case against the sceptic case</a:t>
            </a:r>
            <a:endParaRPr lang="en-US" sz="950" dirty="0"/>
          </a:p>
        </p:txBody>
      </p:sp>
      <p:sp>
        <p:nvSpPr>
          <p:cNvPr id="38" name="Shape 36"/>
          <p:cNvSpPr/>
          <p:nvPr/>
        </p:nvSpPr>
        <p:spPr>
          <a:xfrm>
            <a:off x="6196432" y="4581144"/>
            <a:ext cx="2599868" cy="1417320"/>
          </a:xfrm>
          <a:prstGeom prst="roundRect">
            <a:avLst>
              <a:gd name="adj" fmla="val 3871"/>
            </a:avLst>
          </a:prstGeom>
          <a:solidFill>
            <a:srgbClr val="FFFFFF"/>
          </a:solidFill>
          <a:ln w="9525">
            <a:solidFill>
              <a:srgbClr val="DED7CD"/>
            </a:solidFill>
            <a:prstDash val="solid"/>
          </a:ln>
        </p:spPr>
      </p:sp>
      <p:sp>
        <p:nvSpPr>
          <p:cNvPr id="39" name="Shape 37"/>
          <p:cNvSpPr/>
          <p:nvPr/>
        </p:nvSpPr>
        <p:spPr>
          <a:xfrm>
            <a:off x="6415888" y="4764024"/>
            <a:ext cx="310896" cy="310896"/>
          </a:xfrm>
          <a:prstGeom prst="ellipse">
            <a:avLst/>
          </a:prstGeom>
          <a:solidFill>
            <a:srgbClr val="2E2A26"/>
          </a:solidFill>
          <a:ln/>
        </p:spPr>
      </p:sp>
      <p:sp>
        <p:nvSpPr>
          <p:cNvPr id="40" name="Text 38"/>
          <p:cNvSpPr/>
          <p:nvPr/>
        </p:nvSpPr>
        <p:spPr>
          <a:xfrm>
            <a:off x="6415888" y="47640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7</a:t>
            </a:r>
            <a:endParaRPr lang="en-US" sz="1150" dirty="0"/>
          </a:p>
        </p:txBody>
      </p:sp>
      <p:sp>
        <p:nvSpPr>
          <p:cNvPr id="41" name="Text 39"/>
          <p:cNvSpPr/>
          <p:nvPr/>
        </p:nvSpPr>
        <p:spPr>
          <a:xfrm>
            <a:off x="6415888" y="51297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Hiring &amp; Jobs</a:t>
            </a:r>
            <a:endParaRPr lang="en-US" sz="1250" dirty="0"/>
          </a:p>
        </p:txBody>
      </p:sp>
      <p:sp>
        <p:nvSpPr>
          <p:cNvPr id="42" name="Text 40"/>
          <p:cNvSpPr/>
          <p:nvPr/>
        </p:nvSpPr>
        <p:spPr>
          <a:xfrm>
            <a:off x="6415888" y="55686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What the roles now quietly require</a:t>
            </a:r>
            <a:endParaRPr lang="en-US" sz="950" dirty="0"/>
          </a:p>
        </p:txBody>
      </p:sp>
      <p:sp>
        <p:nvSpPr>
          <p:cNvPr id="43" name="Shape 41"/>
          <p:cNvSpPr/>
          <p:nvPr/>
        </p:nvSpPr>
        <p:spPr>
          <a:xfrm>
            <a:off x="8997467" y="4581144"/>
            <a:ext cx="2599868" cy="1417320"/>
          </a:xfrm>
          <a:prstGeom prst="roundRect">
            <a:avLst>
              <a:gd name="adj" fmla="val 3871"/>
            </a:avLst>
          </a:prstGeom>
          <a:solidFill>
            <a:srgbClr val="FFFFFF"/>
          </a:solidFill>
          <a:ln w="9525">
            <a:solidFill>
              <a:srgbClr val="DED7CD"/>
            </a:solidFill>
            <a:prstDash val="solid"/>
          </a:ln>
        </p:spPr>
      </p:sp>
      <p:sp>
        <p:nvSpPr>
          <p:cNvPr id="44" name="Shape 42"/>
          <p:cNvSpPr/>
          <p:nvPr/>
        </p:nvSpPr>
        <p:spPr>
          <a:xfrm>
            <a:off x="9216923" y="4764024"/>
            <a:ext cx="310896" cy="310896"/>
          </a:xfrm>
          <a:prstGeom prst="ellipse">
            <a:avLst/>
          </a:prstGeom>
          <a:solidFill>
            <a:srgbClr val="2E2A26"/>
          </a:solidFill>
          <a:ln/>
        </p:spPr>
      </p:sp>
      <p:sp>
        <p:nvSpPr>
          <p:cNvPr id="45" name="Text 43"/>
          <p:cNvSpPr/>
          <p:nvPr/>
        </p:nvSpPr>
        <p:spPr>
          <a:xfrm>
            <a:off x="9216923" y="4764024"/>
            <a:ext cx="310896" cy="310896"/>
          </a:xfrm>
          <a:prstGeom prst="rect">
            <a:avLst/>
          </a:prstGeom>
          <a:noFill/>
          <a:ln/>
        </p:spPr>
        <p:txBody>
          <a:bodyPr wrap="square" lIns="0" tIns="0" rIns="0" bIns="0" rtlCol="0" anchor="ctr"/>
          <a:lstStyle/>
          <a:p>
            <a:pPr algn="ctr" indent="0" marL="0">
              <a:buNone/>
            </a:pPr>
            <a:r>
              <a:rPr lang="en-US" sz="1150" b="1" dirty="0">
                <a:solidFill>
                  <a:srgbClr val="FFFFFF"/>
                </a:solidFill>
                <a:latin typeface="Calibri" pitchFamily="34" charset="0"/>
                <a:ea typeface="Calibri" pitchFamily="34" charset="-122"/>
                <a:cs typeface="Calibri" pitchFamily="34" charset="-120"/>
              </a:rPr>
              <a:t>8</a:t>
            </a:r>
            <a:endParaRPr lang="en-US" sz="1150" dirty="0"/>
          </a:p>
        </p:txBody>
      </p:sp>
      <p:sp>
        <p:nvSpPr>
          <p:cNvPr id="46" name="Text 44"/>
          <p:cNvSpPr/>
          <p:nvPr/>
        </p:nvSpPr>
        <p:spPr>
          <a:xfrm>
            <a:off x="9216923" y="5129784"/>
            <a:ext cx="2160956" cy="420624"/>
          </a:xfrm>
          <a:prstGeom prst="rect">
            <a:avLst/>
          </a:prstGeom>
          <a:noFill/>
          <a:ln/>
        </p:spPr>
        <p:txBody>
          <a:bodyPr wrap="square" lIns="0" tIns="0" rIns="0" bIns="0" rtlCol="0" anchor="t"/>
          <a:lstStyle/>
          <a:p>
            <a:pPr indent="0" marL="0">
              <a:lnSpc>
                <a:spcPts val="1600"/>
              </a:lnSpc>
              <a:buNone/>
            </a:pPr>
            <a:r>
              <a:rPr lang="en-US" sz="1250" b="1" dirty="0">
                <a:solidFill>
                  <a:srgbClr val="2E2A26"/>
                </a:solidFill>
                <a:latin typeface="Georgia" pitchFamily="34" charset="0"/>
                <a:ea typeface="Georgia" pitchFamily="34" charset="-122"/>
                <a:cs typeface="Georgia" pitchFamily="34" charset="-120"/>
              </a:rPr>
              <a:t>Relevance of AI</a:t>
            </a:r>
            <a:endParaRPr lang="en-US" sz="1250" dirty="0"/>
          </a:p>
        </p:txBody>
      </p:sp>
      <p:sp>
        <p:nvSpPr>
          <p:cNvPr id="47" name="Text 45"/>
          <p:cNvSpPr/>
          <p:nvPr/>
        </p:nvSpPr>
        <p:spPr>
          <a:xfrm>
            <a:off x="9216923" y="5568696"/>
            <a:ext cx="2160956" cy="38404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Real money, not yet a breakthrough</a:t>
            </a:r>
            <a:endParaRPr lang="en-US" sz="950" dirty="0"/>
          </a:p>
        </p:txBody>
      </p:sp>
      <p:sp>
        <p:nvSpPr>
          <p:cNvPr id="48" name="Text 46"/>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03 / 13</a:t>
            </a:r>
            <a:endParaRPr lang="en-US" sz="8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1  ·  VALUE CHAIN</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2600" b="1" dirty="0">
                <a:solidFill>
                  <a:srgbClr val="2E2A26"/>
                </a:solidFill>
                <a:latin typeface="Georgia" pitchFamily="34" charset="0"/>
                <a:ea typeface="Georgia" pitchFamily="34" charset="-122"/>
                <a:cs typeface="Georgia" pitchFamily="34" charset="-120"/>
              </a:rPr>
              <a:t>The moat isn't the chemistry. It's the approval.</a:t>
            </a:r>
            <a:endParaRPr lang="en-US" sz="26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A specialty product earns its price the further downstream it travels. Six real stages, and the barrier sits in the last three.</a:t>
            </a:r>
            <a:endParaRPr lang="en-US" sz="1250" dirty="0"/>
          </a:p>
        </p:txBody>
      </p:sp>
      <p:sp>
        <p:nvSpPr>
          <p:cNvPr id="5" name="Shape 3"/>
          <p:cNvSpPr/>
          <p:nvPr/>
        </p:nvSpPr>
        <p:spPr>
          <a:xfrm>
            <a:off x="594360" y="1828800"/>
            <a:ext cx="1734769" cy="2331720"/>
          </a:xfrm>
          <a:prstGeom prst="roundRect">
            <a:avLst>
              <a:gd name="adj" fmla="val 3163"/>
            </a:avLst>
          </a:prstGeom>
          <a:solidFill>
            <a:srgbClr val="FFFFFF"/>
          </a:solidFill>
          <a:ln w="9525">
            <a:solidFill>
              <a:srgbClr val="DED7CD"/>
            </a:solidFill>
            <a:prstDash val="solid"/>
          </a:ln>
        </p:spPr>
      </p:sp>
      <p:sp>
        <p:nvSpPr>
          <p:cNvPr id="6" name="Text 4"/>
          <p:cNvSpPr/>
          <p:nvPr/>
        </p:nvSpPr>
        <p:spPr>
          <a:xfrm>
            <a:off x="740664" y="1956816"/>
            <a:ext cx="365760" cy="256032"/>
          </a:xfrm>
          <a:prstGeom prst="rect">
            <a:avLst/>
          </a:prstGeom>
          <a:noFill/>
          <a:ln/>
        </p:spPr>
        <p:txBody>
          <a:bodyPr wrap="square" lIns="0" tIns="0" rIns="0" bIns="0" rtlCol="0" anchor="ctr"/>
          <a:lstStyle/>
          <a:p>
            <a:pPr indent="0" marL="0">
              <a:buNone/>
            </a:pPr>
            <a:r>
              <a:rPr lang="en-US" sz="1500" b="1" dirty="0">
                <a:solidFill>
                  <a:srgbClr val="B5651D"/>
                </a:solidFill>
                <a:latin typeface="Georgia" pitchFamily="34" charset="0"/>
                <a:ea typeface="Georgia" pitchFamily="34" charset="-122"/>
                <a:cs typeface="Georgia" pitchFamily="34" charset="-120"/>
              </a:rPr>
              <a:t>1</a:t>
            </a:r>
            <a:endParaRPr lang="en-US" sz="1500" dirty="0"/>
          </a:p>
        </p:txBody>
      </p:sp>
      <p:sp>
        <p:nvSpPr>
          <p:cNvPr id="7" name="Text 5"/>
          <p:cNvSpPr/>
          <p:nvPr/>
        </p:nvSpPr>
        <p:spPr>
          <a:xfrm>
            <a:off x="740664" y="2249424"/>
            <a:ext cx="1442161" cy="402336"/>
          </a:xfrm>
          <a:prstGeom prst="rect">
            <a:avLst/>
          </a:prstGeom>
          <a:noFill/>
          <a:ln/>
        </p:spPr>
        <p:txBody>
          <a:bodyPr wrap="square" lIns="0" tIns="0" rIns="0" bIns="0" rtlCol="0" anchor="t"/>
          <a:lstStyle/>
          <a:p>
            <a:pPr indent="0" marL="0">
              <a:lnSpc>
                <a:spcPts val="1300"/>
              </a:lnSpc>
              <a:buNone/>
            </a:pPr>
            <a:r>
              <a:rPr lang="en-US" sz="1100" b="1" dirty="0">
                <a:solidFill>
                  <a:srgbClr val="2E2A26"/>
                </a:solidFill>
                <a:latin typeface="Calibri" pitchFamily="34" charset="0"/>
                <a:ea typeface="Calibri" pitchFamily="34" charset="-122"/>
                <a:cs typeface="Calibri" pitchFamily="34" charset="-120"/>
              </a:rPr>
              <a:t>Feedstocks</a:t>
            </a:r>
            <a:endParaRPr lang="en-US" sz="1100" dirty="0"/>
          </a:p>
        </p:txBody>
      </p:sp>
      <p:sp>
        <p:nvSpPr>
          <p:cNvPr id="8" name="Text 6"/>
          <p:cNvSpPr/>
          <p:nvPr/>
        </p:nvSpPr>
        <p:spPr>
          <a:xfrm>
            <a:off x="740664" y="2697480"/>
            <a:ext cx="1442161" cy="786384"/>
          </a:xfrm>
          <a:prstGeom prst="rect">
            <a:avLst/>
          </a:prstGeom>
          <a:noFill/>
          <a:ln/>
        </p:spPr>
        <p:txBody>
          <a:bodyPr wrap="square" lIns="0" tIns="0" rIns="0" bIns="0" rtlCol="0" anchor="t"/>
          <a:lstStyle/>
          <a:p>
            <a:pPr indent="0" marL="0">
              <a:lnSpc>
                <a:spcPts val="1100"/>
              </a:lnSpc>
              <a:buNone/>
            </a:pPr>
            <a:r>
              <a:rPr lang="en-US" sz="880" dirty="0">
                <a:solidFill>
                  <a:srgbClr val="6B645C"/>
                </a:solidFill>
                <a:latin typeface="Calibri" pitchFamily="34" charset="0"/>
                <a:ea typeface="Calibri" pitchFamily="34" charset="-122"/>
                <a:cs typeface="Calibri" pitchFamily="34" charset="-120"/>
              </a:rPr>
              <a:t>Crude derivatives, gas, minerals and agri inputs enter the chain</a:t>
            </a:r>
            <a:endParaRPr lang="en-US" sz="880" dirty="0"/>
          </a:p>
        </p:txBody>
      </p:sp>
      <p:sp>
        <p:nvSpPr>
          <p:cNvPr id="9" name="Shape 7"/>
          <p:cNvSpPr/>
          <p:nvPr/>
        </p:nvSpPr>
        <p:spPr>
          <a:xfrm>
            <a:off x="740664" y="3529584"/>
            <a:ext cx="1442161" cy="0"/>
          </a:xfrm>
          <a:prstGeom prst="line">
            <a:avLst/>
          </a:prstGeom>
          <a:noFill/>
          <a:ln w="9525">
            <a:solidFill>
              <a:srgbClr val="DED7CD"/>
            </a:solidFill>
            <a:prstDash val="solid"/>
          </a:ln>
        </p:spPr>
      </p:sp>
      <p:sp>
        <p:nvSpPr>
          <p:cNvPr id="10" name="Text 8"/>
          <p:cNvSpPr/>
          <p:nvPr/>
        </p:nvSpPr>
        <p:spPr>
          <a:xfrm>
            <a:off x="740664" y="3602736"/>
            <a:ext cx="1442161" cy="475488"/>
          </a:xfrm>
          <a:prstGeom prst="rect">
            <a:avLst/>
          </a:prstGeom>
          <a:noFill/>
          <a:ln/>
        </p:spPr>
        <p:txBody>
          <a:bodyPr wrap="square" lIns="0" tIns="0" rIns="0" bIns="0" rtlCol="0" anchor="t"/>
          <a:lstStyle/>
          <a:p>
            <a:pPr indent="0" marL="0">
              <a:lnSpc>
                <a:spcPts val="1100"/>
              </a:lnSpc>
              <a:buNone/>
            </a:pPr>
            <a:r>
              <a:rPr lang="en-US" sz="850" i="1" dirty="0">
                <a:solidFill>
                  <a:srgbClr val="B5651D"/>
                </a:solidFill>
                <a:latin typeface="Calibri" pitchFamily="34" charset="0"/>
                <a:ea typeface="Calibri" pitchFamily="34" charset="-122"/>
                <a:cs typeface="Calibri" pitchFamily="34" charset="-120"/>
              </a:rPr>
              <a:t>Benzene, phenol, methanol, fluorspar</a:t>
            </a:r>
            <a:endParaRPr lang="en-US" sz="850" dirty="0"/>
          </a:p>
        </p:txBody>
      </p:sp>
      <p:sp>
        <p:nvSpPr>
          <p:cNvPr id="11" name="Text 9"/>
          <p:cNvSpPr/>
          <p:nvPr/>
        </p:nvSpPr>
        <p:spPr>
          <a:xfrm>
            <a:off x="2310841" y="2788920"/>
            <a:ext cx="155448" cy="274320"/>
          </a:xfrm>
          <a:prstGeom prst="rect">
            <a:avLst/>
          </a:prstGeom>
          <a:noFill/>
          <a:ln/>
        </p:spPr>
        <p:txBody>
          <a:bodyPr wrap="square" lIns="0" tIns="0" rIns="0" bIns="0" rtlCol="0" anchor="ctr"/>
          <a:lstStyle/>
          <a:p>
            <a:pPr algn="ctr" indent="0" marL="0">
              <a:buNone/>
            </a:pPr>
            <a:r>
              <a:rPr lang="en-US" sz="1500" b="1" dirty="0">
                <a:solidFill>
                  <a:srgbClr val="B9B0A5"/>
                </a:solidFill>
                <a:latin typeface="Calibri" pitchFamily="34" charset="0"/>
                <a:ea typeface="Calibri" pitchFamily="34" charset="-122"/>
                <a:cs typeface="Calibri" pitchFamily="34" charset="-120"/>
              </a:rPr>
              <a:t>›</a:t>
            </a:r>
            <a:endParaRPr lang="en-US" sz="1500" dirty="0"/>
          </a:p>
        </p:txBody>
      </p:sp>
      <p:sp>
        <p:nvSpPr>
          <p:cNvPr id="12" name="Shape 10"/>
          <p:cNvSpPr/>
          <p:nvPr/>
        </p:nvSpPr>
        <p:spPr>
          <a:xfrm>
            <a:off x="2448001" y="1828800"/>
            <a:ext cx="1734769" cy="2331720"/>
          </a:xfrm>
          <a:prstGeom prst="roundRect">
            <a:avLst>
              <a:gd name="adj" fmla="val 3163"/>
            </a:avLst>
          </a:prstGeom>
          <a:solidFill>
            <a:srgbClr val="FFFFFF"/>
          </a:solidFill>
          <a:ln w="9525">
            <a:solidFill>
              <a:srgbClr val="DED7CD"/>
            </a:solidFill>
            <a:prstDash val="solid"/>
          </a:ln>
        </p:spPr>
      </p:sp>
      <p:sp>
        <p:nvSpPr>
          <p:cNvPr id="13" name="Text 11"/>
          <p:cNvSpPr/>
          <p:nvPr/>
        </p:nvSpPr>
        <p:spPr>
          <a:xfrm>
            <a:off x="2594305" y="1956816"/>
            <a:ext cx="365760" cy="256032"/>
          </a:xfrm>
          <a:prstGeom prst="rect">
            <a:avLst/>
          </a:prstGeom>
          <a:noFill/>
          <a:ln/>
        </p:spPr>
        <p:txBody>
          <a:bodyPr wrap="square" lIns="0" tIns="0" rIns="0" bIns="0" rtlCol="0" anchor="ctr"/>
          <a:lstStyle/>
          <a:p>
            <a:pPr indent="0" marL="0">
              <a:buNone/>
            </a:pPr>
            <a:r>
              <a:rPr lang="en-US" sz="1500" b="1" dirty="0">
                <a:solidFill>
                  <a:srgbClr val="B5651D"/>
                </a:solidFill>
                <a:latin typeface="Georgia" pitchFamily="34" charset="0"/>
                <a:ea typeface="Georgia" pitchFamily="34" charset="-122"/>
                <a:cs typeface="Georgia" pitchFamily="34" charset="-120"/>
              </a:rPr>
              <a:t>2</a:t>
            </a:r>
            <a:endParaRPr lang="en-US" sz="1500" dirty="0"/>
          </a:p>
        </p:txBody>
      </p:sp>
      <p:sp>
        <p:nvSpPr>
          <p:cNvPr id="14" name="Text 12"/>
          <p:cNvSpPr/>
          <p:nvPr/>
        </p:nvSpPr>
        <p:spPr>
          <a:xfrm>
            <a:off x="2594305" y="2249424"/>
            <a:ext cx="1442161" cy="402336"/>
          </a:xfrm>
          <a:prstGeom prst="rect">
            <a:avLst/>
          </a:prstGeom>
          <a:noFill/>
          <a:ln/>
        </p:spPr>
        <p:txBody>
          <a:bodyPr wrap="square" lIns="0" tIns="0" rIns="0" bIns="0" rtlCol="0" anchor="t"/>
          <a:lstStyle/>
          <a:p>
            <a:pPr indent="0" marL="0">
              <a:lnSpc>
                <a:spcPts val="1300"/>
              </a:lnSpc>
              <a:buNone/>
            </a:pPr>
            <a:r>
              <a:rPr lang="en-US" sz="1100" b="1" dirty="0">
                <a:solidFill>
                  <a:srgbClr val="2E2A26"/>
                </a:solidFill>
                <a:latin typeface="Calibri" pitchFamily="34" charset="0"/>
                <a:ea typeface="Calibri" pitchFamily="34" charset="-122"/>
                <a:cs typeface="Calibri" pitchFamily="34" charset="-120"/>
              </a:rPr>
              <a:t>Intermediates</a:t>
            </a:r>
            <a:endParaRPr lang="en-US" sz="1100" dirty="0"/>
          </a:p>
        </p:txBody>
      </p:sp>
      <p:sp>
        <p:nvSpPr>
          <p:cNvPr id="15" name="Text 13"/>
          <p:cNvSpPr/>
          <p:nvPr/>
        </p:nvSpPr>
        <p:spPr>
          <a:xfrm>
            <a:off x="2594305" y="2697480"/>
            <a:ext cx="1442161" cy="786384"/>
          </a:xfrm>
          <a:prstGeom prst="rect">
            <a:avLst/>
          </a:prstGeom>
          <a:noFill/>
          <a:ln/>
        </p:spPr>
        <p:txBody>
          <a:bodyPr wrap="square" lIns="0" tIns="0" rIns="0" bIns="0" rtlCol="0" anchor="t"/>
          <a:lstStyle/>
          <a:p>
            <a:pPr indent="0" marL="0">
              <a:lnSpc>
                <a:spcPts val="1100"/>
              </a:lnSpc>
              <a:buNone/>
            </a:pPr>
            <a:r>
              <a:rPr lang="en-US" sz="880" dirty="0">
                <a:solidFill>
                  <a:srgbClr val="6B645C"/>
                </a:solidFill>
                <a:latin typeface="Calibri" pitchFamily="34" charset="0"/>
                <a:ea typeface="Calibri" pitchFamily="34" charset="-122"/>
                <a:cs typeface="Calibri" pitchFamily="34" charset="-120"/>
              </a:rPr>
              <a:t>Feedstocks converted into building-block chemistry</a:t>
            </a:r>
            <a:endParaRPr lang="en-US" sz="880" dirty="0"/>
          </a:p>
        </p:txBody>
      </p:sp>
      <p:sp>
        <p:nvSpPr>
          <p:cNvPr id="16" name="Shape 14"/>
          <p:cNvSpPr/>
          <p:nvPr/>
        </p:nvSpPr>
        <p:spPr>
          <a:xfrm>
            <a:off x="2594305" y="3529584"/>
            <a:ext cx="1442161" cy="0"/>
          </a:xfrm>
          <a:prstGeom prst="line">
            <a:avLst/>
          </a:prstGeom>
          <a:noFill/>
          <a:ln w="9525">
            <a:solidFill>
              <a:srgbClr val="DED7CD"/>
            </a:solidFill>
            <a:prstDash val="solid"/>
          </a:ln>
        </p:spPr>
      </p:sp>
      <p:sp>
        <p:nvSpPr>
          <p:cNvPr id="17" name="Text 15"/>
          <p:cNvSpPr/>
          <p:nvPr/>
        </p:nvSpPr>
        <p:spPr>
          <a:xfrm>
            <a:off x="2594305" y="3602736"/>
            <a:ext cx="1442161" cy="475488"/>
          </a:xfrm>
          <a:prstGeom prst="rect">
            <a:avLst/>
          </a:prstGeom>
          <a:noFill/>
          <a:ln/>
        </p:spPr>
        <p:txBody>
          <a:bodyPr wrap="square" lIns="0" tIns="0" rIns="0" bIns="0" rtlCol="0" anchor="t"/>
          <a:lstStyle/>
          <a:p>
            <a:pPr indent="0" marL="0">
              <a:lnSpc>
                <a:spcPts val="1100"/>
              </a:lnSpc>
              <a:buNone/>
            </a:pPr>
            <a:r>
              <a:rPr lang="en-US" sz="850" i="1" dirty="0">
                <a:solidFill>
                  <a:srgbClr val="B5651D"/>
                </a:solidFill>
                <a:latin typeface="Calibri" pitchFamily="34" charset="0"/>
                <a:ea typeface="Calibri" pitchFamily="34" charset="-122"/>
                <a:cs typeface="Calibri" pitchFamily="34" charset="-120"/>
              </a:rPr>
              <a:t>Solvents, monomers, acids, amines</a:t>
            </a:r>
            <a:endParaRPr lang="en-US" sz="850" dirty="0"/>
          </a:p>
        </p:txBody>
      </p:sp>
      <p:sp>
        <p:nvSpPr>
          <p:cNvPr id="18" name="Text 16"/>
          <p:cNvSpPr/>
          <p:nvPr/>
        </p:nvSpPr>
        <p:spPr>
          <a:xfrm>
            <a:off x="4164482" y="2788920"/>
            <a:ext cx="155448" cy="274320"/>
          </a:xfrm>
          <a:prstGeom prst="rect">
            <a:avLst/>
          </a:prstGeom>
          <a:noFill/>
          <a:ln/>
        </p:spPr>
        <p:txBody>
          <a:bodyPr wrap="square" lIns="0" tIns="0" rIns="0" bIns="0" rtlCol="0" anchor="ctr"/>
          <a:lstStyle/>
          <a:p>
            <a:pPr algn="ctr" indent="0" marL="0">
              <a:buNone/>
            </a:pPr>
            <a:r>
              <a:rPr lang="en-US" sz="1500" b="1" dirty="0">
                <a:solidFill>
                  <a:srgbClr val="B9B0A5"/>
                </a:solidFill>
                <a:latin typeface="Calibri" pitchFamily="34" charset="0"/>
                <a:ea typeface="Calibri" pitchFamily="34" charset="-122"/>
                <a:cs typeface="Calibri" pitchFamily="34" charset="-120"/>
              </a:rPr>
              <a:t>›</a:t>
            </a:r>
            <a:endParaRPr lang="en-US" sz="1500" dirty="0"/>
          </a:p>
        </p:txBody>
      </p:sp>
      <p:sp>
        <p:nvSpPr>
          <p:cNvPr id="19" name="Shape 17"/>
          <p:cNvSpPr/>
          <p:nvPr/>
        </p:nvSpPr>
        <p:spPr>
          <a:xfrm>
            <a:off x="4301642" y="1828800"/>
            <a:ext cx="1734769" cy="2331720"/>
          </a:xfrm>
          <a:prstGeom prst="roundRect">
            <a:avLst>
              <a:gd name="adj" fmla="val 3163"/>
            </a:avLst>
          </a:prstGeom>
          <a:solidFill>
            <a:srgbClr val="FFFFFF"/>
          </a:solidFill>
          <a:ln w="9525">
            <a:solidFill>
              <a:srgbClr val="DED7CD"/>
            </a:solidFill>
            <a:prstDash val="solid"/>
          </a:ln>
        </p:spPr>
      </p:sp>
      <p:sp>
        <p:nvSpPr>
          <p:cNvPr id="20" name="Text 18"/>
          <p:cNvSpPr/>
          <p:nvPr/>
        </p:nvSpPr>
        <p:spPr>
          <a:xfrm>
            <a:off x="4447946" y="1956816"/>
            <a:ext cx="365760" cy="256032"/>
          </a:xfrm>
          <a:prstGeom prst="rect">
            <a:avLst/>
          </a:prstGeom>
          <a:noFill/>
          <a:ln/>
        </p:spPr>
        <p:txBody>
          <a:bodyPr wrap="square" lIns="0" tIns="0" rIns="0" bIns="0" rtlCol="0" anchor="ctr"/>
          <a:lstStyle/>
          <a:p>
            <a:pPr indent="0" marL="0">
              <a:buNone/>
            </a:pPr>
            <a:r>
              <a:rPr lang="en-US" sz="1500" b="1" dirty="0">
                <a:solidFill>
                  <a:srgbClr val="B5651D"/>
                </a:solidFill>
                <a:latin typeface="Georgia" pitchFamily="34" charset="0"/>
                <a:ea typeface="Georgia" pitchFamily="34" charset="-122"/>
                <a:cs typeface="Georgia" pitchFamily="34" charset="-120"/>
              </a:rPr>
              <a:t>3</a:t>
            </a:r>
            <a:endParaRPr lang="en-US" sz="1500" dirty="0"/>
          </a:p>
        </p:txBody>
      </p:sp>
      <p:sp>
        <p:nvSpPr>
          <p:cNvPr id="21" name="Text 19"/>
          <p:cNvSpPr/>
          <p:nvPr/>
        </p:nvSpPr>
        <p:spPr>
          <a:xfrm>
            <a:off x="4447946" y="2249424"/>
            <a:ext cx="1442161" cy="402336"/>
          </a:xfrm>
          <a:prstGeom prst="rect">
            <a:avLst/>
          </a:prstGeom>
          <a:noFill/>
          <a:ln/>
        </p:spPr>
        <p:txBody>
          <a:bodyPr wrap="square" lIns="0" tIns="0" rIns="0" bIns="0" rtlCol="0" anchor="t"/>
          <a:lstStyle/>
          <a:p>
            <a:pPr indent="0" marL="0">
              <a:lnSpc>
                <a:spcPts val="1300"/>
              </a:lnSpc>
              <a:buNone/>
            </a:pPr>
            <a:r>
              <a:rPr lang="en-US" sz="1100" b="1" dirty="0">
                <a:solidFill>
                  <a:srgbClr val="2E2A26"/>
                </a:solidFill>
                <a:latin typeface="Calibri" pitchFamily="34" charset="0"/>
                <a:ea typeface="Calibri" pitchFamily="34" charset="-122"/>
                <a:cs typeface="Calibri" pitchFamily="34" charset="-120"/>
              </a:rPr>
              <a:t>Specialty molecules</a:t>
            </a:r>
            <a:endParaRPr lang="en-US" sz="1100" dirty="0"/>
          </a:p>
        </p:txBody>
      </p:sp>
      <p:sp>
        <p:nvSpPr>
          <p:cNvPr id="22" name="Text 20"/>
          <p:cNvSpPr/>
          <p:nvPr/>
        </p:nvSpPr>
        <p:spPr>
          <a:xfrm>
            <a:off x="4447946" y="2697480"/>
            <a:ext cx="1442161" cy="786384"/>
          </a:xfrm>
          <a:prstGeom prst="rect">
            <a:avLst/>
          </a:prstGeom>
          <a:noFill/>
          <a:ln/>
        </p:spPr>
        <p:txBody>
          <a:bodyPr wrap="square" lIns="0" tIns="0" rIns="0" bIns="0" rtlCol="0" anchor="t"/>
          <a:lstStyle/>
          <a:p>
            <a:pPr indent="0" marL="0">
              <a:lnSpc>
                <a:spcPts val="1100"/>
              </a:lnSpc>
              <a:buNone/>
            </a:pPr>
            <a:r>
              <a:rPr lang="en-US" sz="880" dirty="0">
                <a:solidFill>
                  <a:srgbClr val="6B645C"/>
                </a:solidFill>
                <a:latin typeface="Calibri" pitchFamily="34" charset="0"/>
                <a:ea typeface="Calibri" pitchFamily="34" charset="-122"/>
                <a:cs typeface="Calibri" pitchFamily="34" charset="-120"/>
              </a:rPr>
              <a:t>Building blocks become patented, registration-protected products</a:t>
            </a:r>
            <a:endParaRPr lang="en-US" sz="880" dirty="0"/>
          </a:p>
        </p:txBody>
      </p:sp>
      <p:sp>
        <p:nvSpPr>
          <p:cNvPr id="23" name="Shape 21"/>
          <p:cNvSpPr/>
          <p:nvPr/>
        </p:nvSpPr>
        <p:spPr>
          <a:xfrm>
            <a:off x="4447946" y="3529584"/>
            <a:ext cx="1442161" cy="0"/>
          </a:xfrm>
          <a:prstGeom prst="line">
            <a:avLst/>
          </a:prstGeom>
          <a:noFill/>
          <a:ln w="9525">
            <a:solidFill>
              <a:srgbClr val="DED7CD"/>
            </a:solidFill>
            <a:prstDash val="solid"/>
          </a:ln>
        </p:spPr>
      </p:sp>
      <p:sp>
        <p:nvSpPr>
          <p:cNvPr id="24" name="Text 22"/>
          <p:cNvSpPr/>
          <p:nvPr/>
        </p:nvSpPr>
        <p:spPr>
          <a:xfrm>
            <a:off x="4447946" y="3602736"/>
            <a:ext cx="1442161" cy="475488"/>
          </a:xfrm>
          <a:prstGeom prst="rect">
            <a:avLst/>
          </a:prstGeom>
          <a:noFill/>
          <a:ln/>
        </p:spPr>
        <p:txBody>
          <a:bodyPr wrap="square" lIns="0" tIns="0" rIns="0" bIns="0" rtlCol="0" anchor="t"/>
          <a:lstStyle/>
          <a:p>
            <a:pPr indent="0" marL="0">
              <a:lnSpc>
                <a:spcPts val="1100"/>
              </a:lnSpc>
              <a:buNone/>
            </a:pPr>
            <a:r>
              <a:rPr lang="en-US" sz="850" i="1" dirty="0">
                <a:solidFill>
                  <a:srgbClr val="B5651D"/>
                </a:solidFill>
                <a:latin typeface="Calibri" pitchFamily="34" charset="0"/>
                <a:ea typeface="Calibri" pitchFamily="34" charset="-122"/>
                <a:cs typeface="Calibri" pitchFamily="34" charset="-120"/>
              </a:rPr>
              <a:t>Agrochem actives, specialty polymers</a:t>
            </a:r>
            <a:endParaRPr lang="en-US" sz="850" dirty="0"/>
          </a:p>
        </p:txBody>
      </p:sp>
      <p:sp>
        <p:nvSpPr>
          <p:cNvPr id="25" name="Text 23"/>
          <p:cNvSpPr/>
          <p:nvPr/>
        </p:nvSpPr>
        <p:spPr>
          <a:xfrm>
            <a:off x="6018124" y="2788920"/>
            <a:ext cx="155448" cy="274320"/>
          </a:xfrm>
          <a:prstGeom prst="rect">
            <a:avLst/>
          </a:prstGeom>
          <a:noFill/>
          <a:ln/>
        </p:spPr>
        <p:txBody>
          <a:bodyPr wrap="square" lIns="0" tIns="0" rIns="0" bIns="0" rtlCol="0" anchor="ctr"/>
          <a:lstStyle/>
          <a:p>
            <a:pPr algn="ctr" indent="0" marL="0">
              <a:buNone/>
            </a:pPr>
            <a:r>
              <a:rPr lang="en-US" sz="1500" b="1" dirty="0">
                <a:solidFill>
                  <a:srgbClr val="B9B0A5"/>
                </a:solidFill>
                <a:latin typeface="Calibri" pitchFamily="34" charset="0"/>
                <a:ea typeface="Calibri" pitchFamily="34" charset="-122"/>
                <a:cs typeface="Calibri" pitchFamily="34" charset="-120"/>
              </a:rPr>
              <a:t>›</a:t>
            </a:r>
            <a:endParaRPr lang="en-US" sz="1500" dirty="0"/>
          </a:p>
        </p:txBody>
      </p:sp>
      <p:sp>
        <p:nvSpPr>
          <p:cNvPr id="26" name="Shape 24"/>
          <p:cNvSpPr/>
          <p:nvPr/>
        </p:nvSpPr>
        <p:spPr>
          <a:xfrm>
            <a:off x="6155284" y="1828800"/>
            <a:ext cx="1734769" cy="2331720"/>
          </a:xfrm>
          <a:prstGeom prst="roundRect">
            <a:avLst>
              <a:gd name="adj" fmla="val 3163"/>
            </a:avLst>
          </a:prstGeom>
          <a:solidFill>
            <a:srgbClr val="B5651D"/>
          </a:solidFill>
          <a:ln/>
        </p:spPr>
      </p:sp>
      <p:sp>
        <p:nvSpPr>
          <p:cNvPr id="27" name="Text 25"/>
          <p:cNvSpPr/>
          <p:nvPr/>
        </p:nvSpPr>
        <p:spPr>
          <a:xfrm>
            <a:off x="6301588" y="1956816"/>
            <a:ext cx="365760" cy="256032"/>
          </a:xfrm>
          <a:prstGeom prst="rect">
            <a:avLst/>
          </a:prstGeom>
          <a:noFill/>
          <a:ln/>
        </p:spPr>
        <p:txBody>
          <a:bodyPr wrap="square" lIns="0" tIns="0" rIns="0" bIns="0" rtlCol="0" anchor="ctr"/>
          <a:lstStyle/>
          <a:p>
            <a:pPr indent="0" marL="0">
              <a:buNone/>
            </a:pPr>
            <a:r>
              <a:rPr lang="en-US" sz="1500" b="1" dirty="0">
                <a:solidFill>
                  <a:srgbClr val="FBE7D6"/>
                </a:solidFill>
                <a:latin typeface="Georgia" pitchFamily="34" charset="0"/>
                <a:ea typeface="Georgia" pitchFamily="34" charset="-122"/>
                <a:cs typeface="Georgia" pitchFamily="34" charset="-120"/>
              </a:rPr>
              <a:t>4</a:t>
            </a:r>
            <a:endParaRPr lang="en-US" sz="1500" dirty="0"/>
          </a:p>
        </p:txBody>
      </p:sp>
      <p:sp>
        <p:nvSpPr>
          <p:cNvPr id="28" name="Text 26"/>
          <p:cNvSpPr/>
          <p:nvPr/>
        </p:nvSpPr>
        <p:spPr>
          <a:xfrm>
            <a:off x="6301588" y="2249424"/>
            <a:ext cx="1442161" cy="402336"/>
          </a:xfrm>
          <a:prstGeom prst="rect">
            <a:avLst/>
          </a:prstGeom>
          <a:noFill/>
          <a:ln/>
        </p:spPr>
        <p:txBody>
          <a:bodyPr wrap="square" lIns="0" tIns="0" rIns="0" bIns="0" rtlCol="0" anchor="t"/>
          <a:lstStyle/>
          <a:p>
            <a:pPr indent="0" marL="0">
              <a:lnSpc>
                <a:spcPts val="1300"/>
              </a:lnSpc>
              <a:buNone/>
            </a:pPr>
            <a:r>
              <a:rPr lang="en-US" sz="1100" b="1" dirty="0">
                <a:solidFill>
                  <a:srgbClr val="FFFFFF"/>
                </a:solidFill>
                <a:latin typeface="Calibri" pitchFamily="34" charset="0"/>
                <a:ea typeface="Calibri" pitchFamily="34" charset="-122"/>
                <a:cs typeface="Calibri" pitchFamily="34" charset="-120"/>
              </a:rPr>
              <a:t>Formulation</a:t>
            </a:r>
            <a:endParaRPr lang="en-US" sz="1100" dirty="0"/>
          </a:p>
        </p:txBody>
      </p:sp>
      <p:sp>
        <p:nvSpPr>
          <p:cNvPr id="29" name="Text 27"/>
          <p:cNvSpPr/>
          <p:nvPr/>
        </p:nvSpPr>
        <p:spPr>
          <a:xfrm>
            <a:off x="6301588" y="2697480"/>
            <a:ext cx="1442161" cy="786384"/>
          </a:xfrm>
          <a:prstGeom prst="rect">
            <a:avLst/>
          </a:prstGeom>
          <a:noFill/>
          <a:ln/>
        </p:spPr>
        <p:txBody>
          <a:bodyPr wrap="square" lIns="0" tIns="0" rIns="0" bIns="0" rtlCol="0" anchor="t"/>
          <a:lstStyle/>
          <a:p>
            <a:pPr indent="0" marL="0">
              <a:lnSpc>
                <a:spcPts val="1100"/>
              </a:lnSpc>
              <a:buNone/>
            </a:pPr>
            <a:r>
              <a:rPr lang="en-US" sz="880" dirty="0">
                <a:solidFill>
                  <a:srgbClr val="FAE9DA"/>
                </a:solidFill>
                <a:latin typeface="Calibri" pitchFamily="34" charset="0"/>
                <a:ea typeface="Calibri" pitchFamily="34" charset="-122"/>
                <a:cs typeface="Calibri" pitchFamily="34" charset="-120"/>
              </a:rPr>
              <a:t>Blended, dispersed or encapsulated to one customer's exact spec</a:t>
            </a:r>
            <a:endParaRPr lang="en-US" sz="880" dirty="0"/>
          </a:p>
        </p:txBody>
      </p:sp>
      <p:sp>
        <p:nvSpPr>
          <p:cNvPr id="30" name="Shape 28"/>
          <p:cNvSpPr/>
          <p:nvPr/>
        </p:nvSpPr>
        <p:spPr>
          <a:xfrm>
            <a:off x="6301588" y="3529584"/>
            <a:ext cx="1442161" cy="0"/>
          </a:xfrm>
          <a:prstGeom prst="line">
            <a:avLst/>
          </a:prstGeom>
          <a:noFill/>
          <a:ln w="9525">
            <a:solidFill>
              <a:srgbClr val="D69A65"/>
            </a:solidFill>
            <a:prstDash val="solid"/>
          </a:ln>
        </p:spPr>
      </p:sp>
      <p:sp>
        <p:nvSpPr>
          <p:cNvPr id="31" name="Text 29"/>
          <p:cNvSpPr/>
          <p:nvPr/>
        </p:nvSpPr>
        <p:spPr>
          <a:xfrm>
            <a:off x="6301588" y="3602736"/>
            <a:ext cx="1442161" cy="475488"/>
          </a:xfrm>
          <a:prstGeom prst="rect">
            <a:avLst/>
          </a:prstGeom>
          <a:noFill/>
          <a:ln/>
        </p:spPr>
        <p:txBody>
          <a:bodyPr wrap="square" lIns="0" tIns="0" rIns="0" bIns="0" rtlCol="0" anchor="t"/>
          <a:lstStyle/>
          <a:p>
            <a:pPr indent="0" marL="0">
              <a:lnSpc>
                <a:spcPts val="1100"/>
              </a:lnSpc>
              <a:buNone/>
            </a:pPr>
            <a:r>
              <a:rPr lang="en-US" sz="850" i="1" dirty="0">
                <a:solidFill>
                  <a:srgbClr val="FBE7D6"/>
                </a:solidFill>
                <a:latin typeface="Calibri" pitchFamily="34" charset="0"/>
                <a:ea typeface="Calibri" pitchFamily="34" charset="-122"/>
                <a:cs typeface="Calibri" pitchFamily="34" charset="-120"/>
              </a:rPr>
              <a:t>A coating blended for one paint line</a:t>
            </a:r>
            <a:endParaRPr lang="en-US" sz="850" dirty="0"/>
          </a:p>
        </p:txBody>
      </p:sp>
      <p:sp>
        <p:nvSpPr>
          <p:cNvPr id="32" name="Text 30"/>
          <p:cNvSpPr/>
          <p:nvPr/>
        </p:nvSpPr>
        <p:spPr>
          <a:xfrm>
            <a:off x="7871765" y="2788920"/>
            <a:ext cx="155448" cy="274320"/>
          </a:xfrm>
          <a:prstGeom prst="rect">
            <a:avLst/>
          </a:prstGeom>
          <a:noFill/>
          <a:ln/>
        </p:spPr>
        <p:txBody>
          <a:bodyPr wrap="square" lIns="0" tIns="0" rIns="0" bIns="0" rtlCol="0" anchor="ctr"/>
          <a:lstStyle/>
          <a:p>
            <a:pPr algn="ctr" indent="0" marL="0">
              <a:buNone/>
            </a:pPr>
            <a:r>
              <a:rPr lang="en-US" sz="1500" b="1" dirty="0">
                <a:solidFill>
                  <a:srgbClr val="B9B0A5"/>
                </a:solidFill>
                <a:latin typeface="Calibri" pitchFamily="34" charset="0"/>
                <a:ea typeface="Calibri" pitchFamily="34" charset="-122"/>
                <a:cs typeface="Calibri" pitchFamily="34" charset="-120"/>
              </a:rPr>
              <a:t>›</a:t>
            </a:r>
            <a:endParaRPr lang="en-US" sz="1500" dirty="0"/>
          </a:p>
        </p:txBody>
      </p:sp>
      <p:sp>
        <p:nvSpPr>
          <p:cNvPr id="33" name="Shape 31"/>
          <p:cNvSpPr/>
          <p:nvPr/>
        </p:nvSpPr>
        <p:spPr>
          <a:xfrm>
            <a:off x="8008925" y="1828800"/>
            <a:ext cx="1734769" cy="2331720"/>
          </a:xfrm>
          <a:prstGeom prst="roundRect">
            <a:avLst>
              <a:gd name="adj" fmla="val 3163"/>
            </a:avLst>
          </a:prstGeom>
          <a:solidFill>
            <a:srgbClr val="B5651D"/>
          </a:solidFill>
          <a:ln/>
        </p:spPr>
      </p:sp>
      <p:sp>
        <p:nvSpPr>
          <p:cNvPr id="34" name="Text 32"/>
          <p:cNvSpPr/>
          <p:nvPr/>
        </p:nvSpPr>
        <p:spPr>
          <a:xfrm>
            <a:off x="8155229" y="1956816"/>
            <a:ext cx="365760" cy="256032"/>
          </a:xfrm>
          <a:prstGeom prst="rect">
            <a:avLst/>
          </a:prstGeom>
          <a:noFill/>
          <a:ln/>
        </p:spPr>
        <p:txBody>
          <a:bodyPr wrap="square" lIns="0" tIns="0" rIns="0" bIns="0" rtlCol="0" anchor="ctr"/>
          <a:lstStyle/>
          <a:p>
            <a:pPr indent="0" marL="0">
              <a:buNone/>
            </a:pPr>
            <a:r>
              <a:rPr lang="en-US" sz="1500" b="1" dirty="0">
                <a:solidFill>
                  <a:srgbClr val="FBE7D6"/>
                </a:solidFill>
                <a:latin typeface="Georgia" pitchFamily="34" charset="0"/>
                <a:ea typeface="Georgia" pitchFamily="34" charset="-122"/>
                <a:cs typeface="Georgia" pitchFamily="34" charset="-120"/>
              </a:rPr>
              <a:t>5</a:t>
            </a:r>
            <a:endParaRPr lang="en-US" sz="1500" dirty="0"/>
          </a:p>
        </p:txBody>
      </p:sp>
      <p:sp>
        <p:nvSpPr>
          <p:cNvPr id="35" name="Text 33"/>
          <p:cNvSpPr/>
          <p:nvPr/>
        </p:nvSpPr>
        <p:spPr>
          <a:xfrm>
            <a:off x="8155229" y="2249424"/>
            <a:ext cx="1442161" cy="402336"/>
          </a:xfrm>
          <a:prstGeom prst="rect">
            <a:avLst/>
          </a:prstGeom>
          <a:noFill/>
          <a:ln/>
        </p:spPr>
        <p:txBody>
          <a:bodyPr wrap="square" lIns="0" tIns="0" rIns="0" bIns="0" rtlCol="0" anchor="t"/>
          <a:lstStyle/>
          <a:p>
            <a:pPr indent="0" marL="0">
              <a:lnSpc>
                <a:spcPts val="1300"/>
              </a:lnSpc>
              <a:buNone/>
            </a:pPr>
            <a:r>
              <a:rPr lang="en-US" sz="1100" b="1" dirty="0">
                <a:solidFill>
                  <a:srgbClr val="FFFFFF"/>
                </a:solidFill>
                <a:latin typeface="Calibri" pitchFamily="34" charset="0"/>
                <a:ea typeface="Calibri" pitchFamily="34" charset="-122"/>
                <a:cs typeface="Calibri" pitchFamily="34" charset="-120"/>
              </a:rPr>
              <a:t>Qualification</a:t>
            </a:r>
            <a:endParaRPr lang="en-US" sz="1100" dirty="0"/>
          </a:p>
        </p:txBody>
      </p:sp>
      <p:sp>
        <p:nvSpPr>
          <p:cNvPr id="36" name="Text 34"/>
          <p:cNvSpPr/>
          <p:nvPr/>
        </p:nvSpPr>
        <p:spPr>
          <a:xfrm>
            <a:off x="8155229" y="2697480"/>
            <a:ext cx="1442161" cy="786384"/>
          </a:xfrm>
          <a:prstGeom prst="rect">
            <a:avLst/>
          </a:prstGeom>
          <a:noFill/>
          <a:ln/>
        </p:spPr>
        <p:txBody>
          <a:bodyPr wrap="square" lIns="0" tIns="0" rIns="0" bIns="0" rtlCol="0" anchor="t"/>
          <a:lstStyle/>
          <a:p>
            <a:pPr indent="0" marL="0">
              <a:lnSpc>
                <a:spcPts val="1100"/>
              </a:lnSpc>
              <a:buNone/>
            </a:pPr>
            <a:r>
              <a:rPr lang="en-US" sz="880" dirty="0">
                <a:solidFill>
                  <a:srgbClr val="FAE9DA"/>
                </a:solidFill>
                <a:latin typeface="Calibri" pitchFamily="34" charset="0"/>
                <a:ea typeface="Calibri" pitchFamily="34" charset="-122"/>
                <a:cs typeface="Calibri" pitchFamily="34" charset="-120"/>
              </a:rPr>
              <a:t>Testing, certification and customer trials that approve the product</a:t>
            </a:r>
            <a:endParaRPr lang="en-US" sz="880" dirty="0"/>
          </a:p>
        </p:txBody>
      </p:sp>
      <p:sp>
        <p:nvSpPr>
          <p:cNvPr id="37" name="Shape 35"/>
          <p:cNvSpPr/>
          <p:nvPr/>
        </p:nvSpPr>
        <p:spPr>
          <a:xfrm>
            <a:off x="8155229" y="3529584"/>
            <a:ext cx="1442161" cy="0"/>
          </a:xfrm>
          <a:prstGeom prst="line">
            <a:avLst/>
          </a:prstGeom>
          <a:noFill/>
          <a:ln w="9525">
            <a:solidFill>
              <a:srgbClr val="D69A65"/>
            </a:solidFill>
            <a:prstDash val="solid"/>
          </a:ln>
        </p:spPr>
      </p:sp>
      <p:sp>
        <p:nvSpPr>
          <p:cNvPr id="38" name="Text 36"/>
          <p:cNvSpPr/>
          <p:nvPr/>
        </p:nvSpPr>
        <p:spPr>
          <a:xfrm>
            <a:off x="8155229" y="3602736"/>
            <a:ext cx="1442161" cy="475488"/>
          </a:xfrm>
          <a:prstGeom prst="rect">
            <a:avLst/>
          </a:prstGeom>
          <a:noFill/>
          <a:ln/>
        </p:spPr>
        <p:txBody>
          <a:bodyPr wrap="square" lIns="0" tIns="0" rIns="0" bIns="0" rtlCol="0" anchor="t"/>
          <a:lstStyle/>
          <a:p>
            <a:pPr indent="0" marL="0">
              <a:lnSpc>
                <a:spcPts val="1100"/>
              </a:lnSpc>
              <a:buNone/>
            </a:pPr>
            <a:r>
              <a:rPr lang="en-US" sz="850" i="1" dirty="0">
                <a:solidFill>
                  <a:srgbClr val="FBE7D6"/>
                </a:solidFill>
                <a:latin typeface="Calibri" pitchFamily="34" charset="0"/>
                <a:ea typeface="Calibri" pitchFamily="34" charset="-122"/>
                <a:cs typeface="Calibri" pitchFamily="34" charset="-120"/>
              </a:rPr>
              <a:t>Semiconductor fab trials: 12–24 months</a:t>
            </a:r>
            <a:endParaRPr lang="en-US" sz="850" dirty="0"/>
          </a:p>
        </p:txBody>
      </p:sp>
      <p:sp>
        <p:nvSpPr>
          <p:cNvPr id="39" name="Text 37"/>
          <p:cNvSpPr/>
          <p:nvPr/>
        </p:nvSpPr>
        <p:spPr>
          <a:xfrm>
            <a:off x="9725406" y="2788920"/>
            <a:ext cx="155448" cy="274320"/>
          </a:xfrm>
          <a:prstGeom prst="rect">
            <a:avLst/>
          </a:prstGeom>
          <a:noFill/>
          <a:ln/>
        </p:spPr>
        <p:txBody>
          <a:bodyPr wrap="square" lIns="0" tIns="0" rIns="0" bIns="0" rtlCol="0" anchor="ctr"/>
          <a:lstStyle/>
          <a:p>
            <a:pPr algn="ctr" indent="0" marL="0">
              <a:buNone/>
            </a:pPr>
            <a:r>
              <a:rPr lang="en-US" sz="1500" b="1" dirty="0">
                <a:solidFill>
                  <a:srgbClr val="B9B0A5"/>
                </a:solidFill>
                <a:latin typeface="Calibri" pitchFamily="34" charset="0"/>
                <a:ea typeface="Calibri" pitchFamily="34" charset="-122"/>
                <a:cs typeface="Calibri" pitchFamily="34" charset="-120"/>
              </a:rPr>
              <a:t>›</a:t>
            </a:r>
            <a:endParaRPr lang="en-US" sz="1500" dirty="0"/>
          </a:p>
        </p:txBody>
      </p:sp>
      <p:sp>
        <p:nvSpPr>
          <p:cNvPr id="40" name="Shape 38"/>
          <p:cNvSpPr/>
          <p:nvPr/>
        </p:nvSpPr>
        <p:spPr>
          <a:xfrm>
            <a:off x="9862566" y="1828800"/>
            <a:ext cx="1734769" cy="2331720"/>
          </a:xfrm>
          <a:prstGeom prst="roundRect">
            <a:avLst>
              <a:gd name="adj" fmla="val 3163"/>
            </a:avLst>
          </a:prstGeom>
          <a:solidFill>
            <a:srgbClr val="B5651D"/>
          </a:solidFill>
          <a:ln/>
        </p:spPr>
      </p:sp>
      <p:sp>
        <p:nvSpPr>
          <p:cNvPr id="41" name="Text 39"/>
          <p:cNvSpPr/>
          <p:nvPr/>
        </p:nvSpPr>
        <p:spPr>
          <a:xfrm>
            <a:off x="10008870" y="1956816"/>
            <a:ext cx="365760" cy="256032"/>
          </a:xfrm>
          <a:prstGeom prst="rect">
            <a:avLst/>
          </a:prstGeom>
          <a:noFill/>
          <a:ln/>
        </p:spPr>
        <p:txBody>
          <a:bodyPr wrap="square" lIns="0" tIns="0" rIns="0" bIns="0" rtlCol="0" anchor="ctr"/>
          <a:lstStyle/>
          <a:p>
            <a:pPr indent="0" marL="0">
              <a:buNone/>
            </a:pPr>
            <a:r>
              <a:rPr lang="en-US" sz="1500" b="1" dirty="0">
                <a:solidFill>
                  <a:srgbClr val="FBE7D6"/>
                </a:solidFill>
                <a:latin typeface="Georgia" pitchFamily="34" charset="0"/>
                <a:ea typeface="Georgia" pitchFamily="34" charset="-122"/>
                <a:cs typeface="Georgia" pitchFamily="34" charset="-120"/>
              </a:rPr>
              <a:t>6</a:t>
            </a:r>
            <a:endParaRPr lang="en-US" sz="1500" dirty="0"/>
          </a:p>
        </p:txBody>
      </p:sp>
      <p:sp>
        <p:nvSpPr>
          <p:cNvPr id="42" name="Text 40"/>
          <p:cNvSpPr/>
          <p:nvPr/>
        </p:nvSpPr>
        <p:spPr>
          <a:xfrm>
            <a:off x="10008870" y="2249424"/>
            <a:ext cx="1442161" cy="402336"/>
          </a:xfrm>
          <a:prstGeom prst="rect">
            <a:avLst/>
          </a:prstGeom>
          <a:noFill/>
          <a:ln/>
        </p:spPr>
        <p:txBody>
          <a:bodyPr wrap="square" lIns="0" tIns="0" rIns="0" bIns="0" rtlCol="0" anchor="t"/>
          <a:lstStyle/>
          <a:p>
            <a:pPr indent="0" marL="0">
              <a:lnSpc>
                <a:spcPts val="1300"/>
              </a:lnSpc>
              <a:buNone/>
            </a:pPr>
            <a:r>
              <a:rPr lang="en-US" sz="1100" b="1" dirty="0">
                <a:solidFill>
                  <a:srgbClr val="FFFFFF"/>
                </a:solidFill>
                <a:latin typeface="Calibri" pitchFamily="34" charset="0"/>
                <a:ea typeface="Calibri" pitchFamily="34" charset="-122"/>
                <a:cs typeface="Calibri" pitchFamily="34" charset="-120"/>
              </a:rPr>
              <a:t>Lock-in</a:t>
            </a:r>
            <a:endParaRPr lang="en-US" sz="1100" dirty="0"/>
          </a:p>
        </p:txBody>
      </p:sp>
      <p:sp>
        <p:nvSpPr>
          <p:cNvPr id="43" name="Text 41"/>
          <p:cNvSpPr/>
          <p:nvPr/>
        </p:nvSpPr>
        <p:spPr>
          <a:xfrm>
            <a:off x="10008870" y="2697480"/>
            <a:ext cx="1442161" cy="786384"/>
          </a:xfrm>
          <a:prstGeom prst="rect">
            <a:avLst/>
          </a:prstGeom>
          <a:noFill/>
          <a:ln/>
        </p:spPr>
        <p:txBody>
          <a:bodyPr wrap="square" lIns="0" tIns="0" rIns="0" bIns="0" rtlCol="0" anchor="t"/>
          <a:lstStyle/>
          <a:p>
            <a:pPr indent="0" marL="0">
              <a:lnSpc>
                <a:spcPts val="1100"/>
              </a:lnSpc>
              <a:buNone/>
            </a:pPr>
            <a:r>
              <a:rPr lang="en-US" sz="880" dirty="0">
                <a:solidFill>
                  <a:srgbClr val="FAE9DA"/>
                </a:solidFill>
                <a:latin typeface="Calibri" pitchFamily="34" charset="0"/>
                <a:ea typeface="Calibri" pitchFamily="34" charset="-122"/>
                <a:cs typeface="Calibri" pitchFamily="34" charset="-120"/>
              </a:rPr>
              <a:t>The qualified product reaches its end market and is hard to displace</a:t>
            </a:r>
            <a:endParaRPr lang="en-US" sz="880" dirty="0"/>
          </a:p>
        </p:txBody>
      </p:sp>
      <p:sp>
        <p:nvSpPr>
          <p:cNvPr id="44" name="Shape 42"/>
          <p:cNvSpPr/>
          <p:nvPr/>
        </p:nvSpPr>
        <p:spPr>
          <a:xfrm>
            <a:off x="10008870" y="3529584"/>
            <a:ext cx="1442161" cy="0"/>
          </a:xfrm>
          <a:prstGeom prst="line">
            <a:avLst/>
          </a:prstGeom>
          <a:noFill/>
          <a:ln w="9525">
            <a:solidFill>
              <a:srgbClr val="D69A65"/>
            </a:solidFill>
            <a:prstDash val="solid"/>
          </a:ln>
        </p:spPr>
      </p:sp>
      <p:sp>
        <p:nvSpPr>
          <p:cNvPr id="45" name="Text 43"/>
          <p:cNvSpPr/>
          <p:nvPr/>
        </p:nvSpPr>
        <p:spPr>
          <a:xfrm>
            <a:off x="10008870" y="3602736"/>
            <a:ext cx="1442161" cy="475488"/>
          </a:xfrm>
          <a:prstGeom prst="rect">
            <a:avLst/>
          </a:prstGeom>
          <a:noFill/>
          <a:ln/>
        </p:spPr>
        <p:txBody>
          <a:bodyPr wrap="square" lIns="0" tIns="0" rIns="0" bIns="0" rtlCol="0" anchor="t"/>
          <a:lstStyle/>
          <a:p>
            <a:pPr indent="0" marL="0">
              <a:lnSpc>
                <a:spcPts val="1100"/>
              </a:lnSpc>
              <a:buNone/>
            </a:pPr>
            <a:r>
              <a:rPr lang="en-US" sz="850" i="1" dirty="0">
                <a:solidFill>
                  <a:srgbClr val="FBE7D6"/>
                </a:solidFill>
                <a:latin typeface="Calibri" pitchFamily="34" charset="0"/>
                <a:ea typeface="Calibri" pitchFamily="34" charset="-122"/>
                <a:cs typeface="Calibri" pitchFamily="34" charset="-120"/>
              </a:rPr>
              <a:t>Electronics, healthcare, automotive</a:t>
            </a:r>
            <a:endParaRPr lang="en-US" sz="850" dirty="0"/>
          </a:p>
        </p:txBody>
      </p:sp>
      <p:sp>
        <p:nvSpPr>
          <p:cNvPr id="46" name="Shape 44"/>
          <p:cNvSpPr/>
          <p:nvPr/>
        </p:nvSpPr>
        <p:spPr>
          <a:xfrm>
            <a:off x="594360" y="4315968"/>
            <a:ext cx="11002975" cy="713232"/>
          </a:xfrm>
          <a:prstGeom prst="roundRect">
            <a:avLst>
              <a:gd name="adj" fmla="val 7692"/>
            </a:avLst>
          </a:prstGeom>
          <a:solidFill>
            <a:srgbClr val="2E2A26"/>
          </a:solidFill>
          <a:ln/>
        </p:spPr>
      </p:sp>
      <p:sp>
        <p:nvSpPr>
          <p:cNvPr id="47" name="Text 45"/>
          <p:cNvSpPr/>
          <p:nvPr/>
        </p:nvSpPr>
        <p:spPr>
          <a:xfrm>
            <a:off x="868680" y="4370832"/>
            <a:ext cx="10454335" cy="603504"/>
          </a:xfrm>
          <a:prstGeom prst="rect">
            <a:avLst/>
          </a:prstGeom>
          <a:noFill/>
          <a:ln/>
        </p:spPr>
        <p:txBody>
          <a:bodyPr wrap="square" lIns="0" tIns="0" rIns="0" bIns="0" rtlCol="0" anchor="ctr"/>
          <a:lstStyle/>
          <a:p>
            <a:pPr indent="0" marL="0">
              <a:lnSpc>
                <a:spcPts val="1600"/>
              </a:lnSpc>
              <a:buNone/>
            </a:pPr>
            <a:r>
              <a:rPr lang="en-US" sz="1150" b="1" dirty="0">
                <a:solidFill>
                  <a:srgbClr val="F5C994"/>
                </a:solidFill>
                <a:latin typeface="Calibri" pitchFamily="34" charset="0"/>
                <a:ea typeface="Calibri" pitchFamily="34" charset="-122"/>
                <a:cs typeface="Calibri" pitchFamily="34" charset="-120"/>
              </a:rPr>
              <a:t>Value sits in stages 4–6, not stage 1.  </a:t>
            </a:r>
            <a:pPr indent="0" marL="0">
              <a:lnSpc>
                <a:spcPts val="1600"/>
              </a:lnSpc>
              <a:buNone/>
            </a:pPr>
            <a:r>
              <a:rPr lang="en-US" sz="1150" dirty="0">
                <a:solidFill>
                  <a:srgbClr val="E0D9CF"/>
                </a:solidFill>
                <a:latin typeface="Calibri" pitchFamily="34" charset="0"/>
                <a:ea typeface="Calibri" pitchFamily="34" charset="-122"/>
                <a:cs typeface="Calibri" pitchFamily="34" charset="-120"/>
              </a:rPr>
              <a:t>A rival can undercut your price and still not get through the door. Swapping a qualified supplier out means re-running 12–24 months of trials in the customer's own production line.</a:t>
            </a:r>
            <a:endParaRPr lang="en-US" sz="1150" dirty="0"/>
          </a:p>
        </p:txBody>
      </p:sp>
      <p:sp>
        <p:nvSpPr>
          <p:cNvPr id="48" name="Shape 46"/>
          <p:cNvSpPr/>
          <p:nvPr/>
        </p:nvSpPr>
        <p:spPr>
          <a:xfrm>
            <a:off x="594360" y="5175504"/>
            <a:ext cx="5364328" cy="969264"/>
          </a:xfrm>
          <a:prstGeom prst="roundRect">
            <a:avLst>
              <a:gd name="adj" fmla="val 5660"/>
            </a:avLst>
          </a:prstGeom>
          <a:solidFill>
            <a:srgbClr val="E2ECF2"/>
          </a:solidFill>
          <a:ln/>
        </p:spPr>
      </p:sp>
      <p:sp>
        <p:nvSpPr>
          <p:cNvPr id="49" name="Text 47"/>
          <p:cNvSpPr/>
          <p:nvPr/>
        </p:nvSpPr>
        <p:spPr>
          <a:xfrm>
            <a:off x="832104" y="5266944"/>
            <a:ext cx="4888840" cy="237744"/>
          </a:xfrm>
          <a:prstGeom prst="rect">
            <a:avLst/>
          </a:prstGeom>
          <a:noFill/>
          <a:ln/>
        </p:spPr>
        <p:txBody>
          <a:bodyPr wrap="square" lIns="0" tIns="0" rIns="0" bIns="0" rtlCol="0" anchor="ctr"/>
          <a:lstStyle/>
          <a:p>
            <a:pPr indent="0" marL="0">
              <a:buNone/>
            </a:pPr>
            <a:r>
              <a:rPr lang="en-US" sz="1100" b="1" dirty="0">
                <a:solidFill>
                  <a:srgbClr val="1F6087"/>
                </a:solidFill>
                <a:latin typeface="Calibri" pitchFamily="34" charset="0"/>
                <a:ea typeface="Calibri" pitchFamily="34" charset="-122"/>
                <a:cs typeface="Calibri" pitchFamily="34" charset="-120"/>
              </a:rPr>
              <a:t>Where approval is hardest, demand is strongest</a:t>
            </a:r>
            <a:endParaRPr lang="en-US" sz="1100" dirty="0"/>
          </a:p>
        </p:txBody>
      </p:sp>
      <p:sp>
        <p:nvSpPr>
          <p:cNvPr id="50" name="Text 48"/>
          <p:cNvSpPr/>
          <p:nvPr/>
        </p:nvSpPr>
        <p:spPr>
          <a:xfrm>
            <a:off x="832104" y="5522976"/>
            <a:ext cx="4888840" cy="548640"/>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Semiconductors carry the toughest qualification in the industry — and that market is set to grow 8.5% in 2026, past $760B.</a:t>
            </a:r>
            <a:endParaRPr lang="en-US" sz="1000" dirty="0"/>
          </a:p>
        </p:txBody>
      </p:sp>
      <p:sp>
        <p:nvSpPr>
          <p:cNvPr id="51" name="Shape 49"/>
          <p:cNvSpPr/>
          <p:nvPr/>
        </p:nvSpPr>
        <p:spPr>
          <a:xfrm>
            <a:off x="6233008" y="5175504"/>
            <a:ext cx="5364328" cy="969264"/>
          </a:xfrm>
          <a:prstGeom prst="roundRect">
            <a:avLst>
              <a:gd name="adj" fmla="val 5660"/>
            </a:avLst>
          </a:prstGeom>
          <a:solidFill>
            <a:srgbClr val="F4E6D8"/>
          </a:solidFill>
          <a:ln/>
        </p:spPr>
      </p:sp>
      <p:sp>
        <p:nvSpPr>
          <p:cNvPr id="52" name="Text 50"/>
          <p:cNvSpPr/>
          <p:nvPr/>
        </p:nvSpPr>
        <p:spPr>
          <a:xfrm>
            <a:off x="6470752" y="5266944"/>
            <a:ext cx="4888840" cy="237744"/>
          </a:xfrm>
          <a:prstGeom prst="rect">
            <a:avLst/>
          </a:prstGeom>
          <a:noFill/>
          <a:ln/>
        </p:spPr>
        <p:txBody>
          <a:bodyPr wrap="square" lIns="0" tIns="0" rIns="0" bIns="0" rtlCol="0" anchor="ctr"/>
          <a:lstStyle/>
          <a:p>
            <a:pPr indent="0" marL="0">
              <a:buNone/>
            </a:pPr>
            <a:r>
              <a:rPr lang="en-US" sz="1100" b="1" dirty="0">
                <a:solidFill>
                  <a:srgbClr val="B5651D"/>
                </a:solidFill>
                <a:latin typeface="Calibri" pitchFamily="34" charset="0"/>
                <a:ea typeface="Calibri" pitchFamily="34" charset="-122"/>
                <a:cs typeface="Calibri" pitchFamily="34" charset="-120"/>
              </a:rPr>
              <a:t>You can see the bar rising in job ads</a:t>
            </a:r>
            <a:endParaRPr lang="en-US" sz="1100" dirty="0"/>
          </a:p>
        </p:txBody>
      </p:sp>
      <p:sp>
        <p:nvSpPr>
          <p:cNvPr id="53" name="Text 51"/>
          <p:cNvSpPr/>
          <p:nvPr/>
        </p:nvSpPr>
        <p:spPr>
          <a:xfrm>
            <a:off x="6470752" y="5522976"/>
            <a:ext cx="4888840" cy="548640"/>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Junior chemist postings in India now list TDS/MSDS documentation as a core duty, not a specialist add-on. Approval paperwork has become entry-level work.</a:t>
            </a:r>
            <a:endParaRPr lang="en-US" sz="1000" dirty="0"/>
          </a:p>
        </p:txBody>
      </p:sp>
      <p:sp>
        <p:nvSpPr>
          <p:cNvPr id="54" name="Text 52"/>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Sector value-chain analysis; semiconductor market forecasts 2026; Glassdoor India listings, Feb–Jun 2026</a:t>
            </a:r>
            <a:endParaRPr lang="en-US" sz="800" dirty="0"/>
          </a:p>
        </p:txBody>
      </p:sp>
      <p:sp>
        <p:nvSpPr>
          <p:cNvPr id="55" name="Text 53"/>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04 / 13</a:t>
            </a:r>
            <a:endParaRPr lang="en-US" sz="8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2  ·  PLAYERS</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2600" b="1" dirty="0">
                <a:solidFill>
                  <a:srgbClr val="2E2A26"/>
                </a:solidFill>
                <a:latin typeface="Georgia" pitchFamily="34" charset="0"/>
                <a:ea typeface="Georgia" pitchFamily="34" charset="-122"/>
                <a:cs typeface="Georgia" pitchFamily="34" charset="-120"/>
              </a:rPr>
              <a:t>The tier predicts the margin better than the size does</a:t>
            </a:r>
            <a:endParaRPr lang="en-US" sz="26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Three global tiers on the left; the eight Indian listed names climbing into them on the right.</a:t>
            </a:r>
            <a:endParaRPr lang="en-US" sz="1250" dirty="0"/>
          </a:p>
        </p:txBody>
      </p:sp>
      <p:sp>
        <p:nvSpPr>
          <p:cNvPr id="5" name="Text 3"/>
          <p:cNvSpPr/>
          <p:nvPr/>
        </p:nvSpPr>
        <p:spPr>
          <a:xfrm>
            <a:off x="594360" y="1719072"/>
            <a:ext cx="5074920" cy="256032"/>
          </a:xfrm>
          <a:prstGeom prst="rect">
            <a:avLst/>
          </a:prstGeom>
          <a:noFill/>
          <a:ln/>
        </p:spPr>
        <p:txBody>
          <a:bodyPr wrap="square" lIns="0" tIns="0" rIns="0" bIns="0" rtlCol="0" anchor="ctr"/>
          <a:lstStyle/>
          <a:p>
            <a:pPr indent="0" marL="0">
              <a:buNone/>
            </a:pPr>
            <a:r>
              <a:rPr lang="en-US" sz="1350" b="1" dirty="0">
                <a:solidFill>
                  <a:srgbClr val="2E2A26"/>
                </a:solidFill>
                <a:latin typeface="Georgia" pitchFamily="34" charset="0"/>
                <a:ea typeface="Georgia" pitchFamily="34" charset="-122"/>
                <a:cs typeface="Georgia" pitchFamily="34" charset="-120"/>
              </a:rPr>
              <a:t>Three global tiers</a:t>
            </a:r>
            <a:endParaRPr lang="en-US" sz="1350" dirty="0"/>
          </a:p>
        </p:txBody>
      </p:sp>
      <p:sp>
        <p:nvSpPr>
          <p:cNvPr id="6" name="Shape 4"/>
          <p:cNvSpPr/>
          <p:nvPr/>
        </p:nvSpPr>
        <p:spPr>
          <a:xfrm>
            <a:off x="594360" y="2029968"/>
            <a:ext cx="5074920" cy="1078992"/>
          </a:xfrm>
          <a:prstGeom prst="roundRect">
            <a:avLst>
              <a:gd name="adj" fmla="val 5085"/>
            </a:avLst>
          </a:prstGeom>
          <a:solidFill>
            <a:srgbClr val="FFFFFF"/>
          </a:solidFill>
          <a:ln w="9525">
            <a:solidFill>
              <a:srgbClr val="DED7CD"/>
            </a:solidFill>
            <a:prstDash val="solid"/>
          </a:ln>
        </p:spPr>
      </p:sp>
      <p:sp>
        <p:nvSpPr>
          <p:cNvPr id="7" name="Text 5"/>
          <p:cNvSpPr/>
          <p:nvPr/>
        </p:nvSpPr>
        <p:spPr>
          <a:xfrm>
            <a:off x="832104" y="2112264"/>
            <a:ext cx="4599432" cy="256032"/>
          </a:xfrm>
          <a:prstGeom prst="rect">
            <a:avLst/>
          </a:prstGeom>
          <a:noFill/>
          <a:ln/>
        </p:spPr>
        <p:txBody>
          <a:bodyPr wrap="square" lIns="0" tIns="0" rIns="0" bIns="0" rtlCol="0" anchor="ctr"/>
          <a:lstStyle/>
          <a:p>
            <a:pPr indent="0" marL="0">
              <a:buNone/>
            </a:pPr>
            <a:r>
              <a:rPr lang="en-US" sz="1150" b="1" dirty="0">
                <a:solidFill>
                  <a:srgbClr val="2E2A26"/>
                </a:solidFill>
                <a:latin typeface="Calibri" pitchFamily="34" charset="0"/>
                <a:ea typeface="Calibri" pitchFamily="34" charset="-122"/>
                <a:cs typeface="Calibri" pitchFamily="34" charset="-120"/>
              </a:rPr>
              <a:t>Diversified majors</a:t>
            </a:r>
            <a:endParaRPr lang="en-US" sz="1150" dirty="0"/>
          </a:p>
        </p:txBody>
      </p:sp>
      <p:sp>
        <p:nvSpPr>
          <p:cNvPr id="8" name="Text 6"/>
          <p:cNvSpPr/>
          <p:nvPr/>
        </p:nvSpPr>
        <p:spPr>
          <a:xfrm>
            <a:off x="832104" y="2350008"/>
            <a:ext cx="4599432" cy="292608"/>
          </a:xfrm>
          <a:prstGeom prst="rect">
            <a:avLst/>
          </a:prstGeom>
          <a:noFill/>
          <a:ln/>
        </p:spPr>
        <p:txBody>
          <a:bodyPr wrap="square" lIns="0" tIns="0" rIns="0" bIns="0" rtlCol="0" anchor="t"/>
          <a:lstStyle/>
          <a:p>
            <a:pPr indent="0" marL="0">
              <a:lnSpc>
                <a:spcPts val="1200"/>
              </a:lnSpc>
              <a:buNone/>
            </a:pPr>
            <a:r>
              <a:rPr lang="en-US" sz="980" dirty="0">
                <a:solidFill>
                  <a:srgbClr val="3D3833"/>
                </a:solidFill>
                <a:latin typeface="Calibri" pitchFamily="34" charset="0"/>
                <a:ea typeface="Calibri" pitchFamily="34" charset="-122"/>
                <a:cs typeface="Calibri" pitchFamily="34" charset="-120"/>
              </a:rPr>
              <a:t>BASF, Dow, DuPont, Solvay, Evonik</a:t>
            </a:r>
            <a:endParaRPr lang="en-US" sz="980" dirty="0"/>
          </a:p>
        </p:txBody>
      </p:sp>
      <p:sp>
        <p:nvSpPr>
          <p:cNvPr id="9" name="Text 7"/>
          <p:cNvSpPr/>
          <p:nvPr/>
        </p:nvSpPr>
        <p:spPr>
          <a:xfrm>
            <a:off x="832104" y="2633472"/>
            <a:ext cx="4599432" cy="219456"/>
          </a:xfrm>
          <a:prstGeom prst="rect">
            <a:avLst/>
          </a:prstGeom>
          <a:noFill/>
          <a:ln/>
        </p:spPr>
        <p:txBody>
          <a:bodyPr wrap="square" lIns="0" tIns="0" rIns="0" bIns="0" rtlCol="0" anchor="ctr"/>
          <a:lstStyle/>
          <a:p>
            <a:pPr indent="0" marL="0">
              <a:buNone/>
            </a:pPr>
            <a:r>
              <a:rPr lang="en-US" sz="950" i="1" dirty="0">
                <a:solidFill>
                  <a:srgbClr val="6B645C"/>
                </a:solidFill>
                <a:latin typeface="Calibri" pitchFamily="34" charset="0"/>
                <a:ea typeface="Calibri" pitchFamily="34" charset="-122"/>
                <a:cs typeface="Calibri" pitchFamily="34" charset="-120"/>
              </a:rPr>
              <a:t>Scale, global customer relationships, broad tech base</a:t>
            </a:r>
            <a:endParaRPr lang="en-US" sz="950" dirty="0"/>
          </a:p>
        </p:txBody>
      </p:sp>
      <p:sp>
        <p:nvSpPr>
          <p:cNvPr id="10" name="Text 8"/>
          <p:cNvSpPr/>
          <p:nvPr/>
        </p:nvSpPr>
        <p:spPr>
          <a:xfrm>
            <a:off x="832104" y="2852928"/>
            <a:ext cx="4599432" cy="219456"/>
          </a:xfrm>
          <a:prstGeom prst="rect">
            <a:avLst/>
          </a:prstGeom>
          <a:noFill/>
          <a:ln/>
        </p:spPr>
        <p:txBody>
          <a:bodyPr wrap="square" lIns="0" tIns="0" rIns="0" bIns="0" rtlCol="0" anchor="ctr"/>
          <a:lstStyle/>
          <a:p>
            <a:pPr indent="0" marL="0">
              <a:buNone/>
            </a:pPr>
            <a:r>
              <a:rPr lang="en-US" sz="920" b="1" dirty="0">
                <a:solidFill>
                  <a:srgbClr val="B5651D"/>
                </a:solidFill>
                <a:latin typeface="Calibri" pitchFamily="34" charset="0"/>
                <a:ea typeface="Calibri" pitchFamily="34" charset="-122"/>
                <a:cs typeface="Calibri" pitchFamily="34" charset="-120"/>
              </a:rPr>
              <a:t>Evonik guided to €1.7–2.0B in 2026 adjusted EBITDA</a:t>
            </a:r>
            <a:endParaRPr lang="en-US" sz="920" dirty="0"/>
          </a:p>
        </p:txBody>
      </p:sp>
      <p:sp>
        <p:nvSpPr>
          <p:cNvPr id="11" name="Shape 9"/>
          <p:cNvSpPr/>
          <p:nvPr/>
        </p:nvSpPr>
        <p:spPr>
          <a:xfrm>
            <a:off x="594360" y="3218688"/>
            <a:ext cx="5074920" cy="1078992"/>
          </a:xfrm>
          <a:prstGeom prst="roundRect">
            <a:avLst>
              <a:gd name="adj" fmla="val 5085"/>
            </a:avLst>
          </a:prstGeom>
          <a:solidFill>
            <a:srgbClr val="FFFFFF"/>
          </a:solidFill>
          <a:ln w="9525">
            <a:solidFill>
              <a:srgbClr val="DED7CD"/>
            </a:solidFill>
            <a:prstDash val="solid"/>
          </a:ln>
        </p:spPr>
      </p:sp>
      <p:sp>
        <p:nvSpPr>
          <p:cNvPr id="12" name="Text 10"/>
          <p:cNvSpPr/>
          <p:nvPr/>
        </p:nvSpPr>
        <p:spPr>
          <a:xfrm>
            <a:off x="832104" y="3300984"/>
            <a:ext cx="4599432" cy="256032"/>
          </a:xfrm>
          <a:prstGeom prst="rect">
            <a:avLst/>
          </a:prstGeom>
          <a:noFill/>
          <a:ln/>
        </p:spPr>
        <p:txBody>
          <a:bodyPr wrap="square" lIns="0" tIns="0" rIns="0" bIns="0" rtlCol="0" anchor="ctr"/>
          <a:lstStyle/>
          <a:p>
            <a:pPr indent="0" marL="0">
              <a:buNone/>
            </a:pPr>
            <a:r>
              <a:rPr lang="en-US" sz="1150" b="1" dirty="0">
                <a:solidFill>
                  <a:srgbClr val="2E2A26"/>
                </a:solidFill>
                <a:latin typeface="Calibri" pitchFamily="34" charset="0"/>
                <a:ea typeface="Calibri" pitchFamily="34" charset="-122"/>
                <a:cs typeface="Calibri" pitchFamily="34" charset="-120"/>
              </a:rPr>
              <a:t>Focused specialists</a:t>
            </a:r>
            <a:endParaRPr lang="en-US" sz="1150" dirty="0"/>
          </a:p>
        </p:txBody>
      </p:sp>
      <p:sp>
        <p:nvSpPr>
          <p:cNvPr id="13" name="Text 11"/>
          <p:cNvSpPr/>
          <p:nvPr/>
        </p:nvSpPr>
        <p:spPr>
          <a:xfrm>
            <a:off x="832104" y="3538728"/>
            <a:ext cx="4599432" cy="292608"/>
          </a:xfrm>
          <a:prstGeom prst="rect">
            <a:avLst/>
          </a:prstGeom>
          <a:noFill/>
          <a:ln/>
        </p:spPr>
        <p:txBody>
          <a:bodyPr wrap="square" lIns="0" tIns="0" rIns="0" bIns="0" rtlCol="0" anchor="t"/>
          <a:lstStyle/>
          <a:p>
            <a:pPr indent="0" marL="0">
              <a:lnSpc>
                <a:spcPts val="1200"/>
              </a:lnSpc>
              <a:buNone/>
            </a:pPr>
            <a:r>
              <a:rPr lang="en-US" sz="980" dirty="0">
                <a:solidFill>
                  <a:srgbClr val="3D3833"/>
                </a:solidFill>
                <a:latin typeface="Calibri" pitchFamily="34" charset="0"/>
                <a:ea typeface="Calibri" pitchFamily="34" charset="-122"/>
                <a:cs typeface="Calibri" pitchFamily="34" charset="-120"/>
              </a:rPr>
              <a:t>Clariant, Croda, Arkema, Lubrizol, Wacker, Element Solutions</a:t>
            </a:r>
            <a:endParaRPr lang="en-US" sz="980" dirty="0"/>
          </a:p>
        </p:txBody>
      </p:sp>
      <p:sp>
        <p:nvSpPr>
          <p:cNvPr id="14" name="Text 12"/>
          <p:cNvSpPr/>
          <p:nvPr/>
        </p:nvSpPr>
        <p:spPr>
          <a:xfrm>
            <a:off x="832104" y="3822192"/>
            <a:ext cx="4599432" cy="219456"/>
          </a:xfrm>
          <a:prstGeom prst="rect">
            <a:avLst/>
          </a:prstGeom>
          <a:noFill/>
          <a:ln/>
        </p:spPr>
        <p:txBody>
          <a:bodyPr wrap="square" lIns="0" tIns="0" rIns="0" bIns="0" rtlCol="0" anchor="ctr"/>
          <a:lstStyle/>
          <a:p>
            <a:pPr indent="0" marL="0">
              <a:buNone/>
            </a:pPr>
            <a:r>
              <a:rPr lang="en-US" sz="950" i="1" dirty="0">
                <a:solidFill>
                  <a:srgbClr val="6B645C"/>
                </a:solidFill>
                <a:latin typeface="Calibri" pitchFamily="34" charset="0"/>
                <a:ea typeface="Calibri" pitchFamily="34" charset="-122"/>
                <a:cs typeface="Calibri" pitchFamily="34" charset="-120"/>
              </a:rPr>
              <a:t>Formulation depth, application labs, defensible niches</a:t>
            </a:r>
            <a:endParaRPr lang="en-US" sz="950" dirty="0"/>
          </a:p>
        </p:txBody>
      </p:sp>
      <p:sp>
        <p:nvSpPr>
          <p:cNvPr id="15" name="Text 13"/>
          <p:cNvSpPr/>
          <p:nvPr/>
        </p:nvSpPr>
        <p:spPr>
          <a:xfrm>
            <a:off x="832104" y="4041648"/>
            <a:ext cx="4599432" cy="219456"/>
          </a:xfrm>
          <a:prstGeom prst="rect">
            <a:avLst/>
          </a:prstGeom>
          <a:noFill/>
          <a:ln/>
        </p:spPr>
        <p:txBody>
          <a:bodyPr wrap="square" lIns="0" tIns="0" rIns="0" bIns="0" rtlCol="0" anchor="ctr"/>
          <a:lstStyle/>
          <a:p>
            <a:pPr indent="0" marL="0">
              <a:buNone/>
            </a:pPr>
            <a:r>
              <a:rPr lang="en-US" sz="920" b="1" dirty="0">
                <a:solidFill>
                  <a:srgbClr val="B5651D"/>
                </a:solidFill>
                <a:latin typeface="Calibri" pitchFamily="34" charset="0"/>
                <a:ea typeface="Calibri" pitchFamily="34" charset="-122"/>
                <a:cs typeface="Calibri" pitchFamily="34" charset="-120"/>
              </a:rPr>
              <a:t>Clariant guided to roughly flat 2026 sales, slight margin gain</a:t>
            </a:r>
            <a:endParaRPr lang="en-US" sz="920" dirty="0"/>
          </a:p>
        </p:txBody>
      </p:sp>
      <p:sp>
        <p:nvSpPr>
          <p:cNvPr id="16" name="Shape 14"/>
          <p:cNvSpPr/>
          <p:nvPr/>
        </p:nvSpPr>
        <p:spPr>
          <a:xfrm>
            <a:off x="594360" y="4407408"/>
            <a:ext cx="5074920" cy="1078992"/>
          </a:xfrm>
          <a:prstGeom prst="roundRect">
            <a:avLst>
              <a:gd name="adj" fmla="val 5085"/>
            </a:avLst>
          </a:prstGeom>
          <a:solidFill>
            <a:srgbClr val="F4E6D8"/>
          </a:solidFill>
          <a:ln w="9525">
            <a:solidFill>
              <a:srgbClr val="B5651D"/>
            </a:solidFill>
            <a:prstDash val="solid"/>
          </a:ln>
        </p:spPr>
      </p:sp>
      <p:sp>
        <p:nvSpPr>
          <p:cNvPr id="17" name="Text 15"/>
          <p:cNvSpPr/>
          <p:nvPr/>
        </p:nvSpPr>
        <p:spPr>
          <a:xfrm>
            <a:off x="832104" y="4489704"/>
            <a:ext cx="4599432" cy="256032"/>
          </a:xfrm>
          <a:prstGeom prst="rect">
            <a:avLst/>
          </a:prstGeom>
          <a:noFill/>
          <a:ln/>
        </p:spPr>
        <p:txBody>
          <a:bodyPr wrap="square" lIns="0" tIns="0" rIns="0" bIns="0" rtlCol="0" anchor="ctr"/>
          <a:lstStyle/>
          <a:p>
            <a:pPr indent="0" marL="0">
              <a:buNone/>
            </a:pPr>
            <a:r>
              <a:rPr lang="en-US" sz="1150" b="1" dirty="0">
                <a:solidFill>
                  <a:srgbClr val="2E2A26"/>
                </a:solidFill>
                <a:latin typeface="Calibri" pitchFamily="34" charset="0"/>
                <a:ea typeface="Calibri" pitchFamily="34" charset="-122"/>
                <a:cs typeface="Calibri" pitchFamily="34" charset="-120"/>
              </a:rPr>
              <a:t>Regional / niche suppliers</a:t>
            </a:r>
            <a:endParaRPr lang="en-US" sz="1150" dirty="0"/>
          </a:p>
        </p:txBody>
      </p:sp>
      <p:sp>
        <p:nvSpPr>
          <p:cNvPr id="18" name="Text 16"/>
          <p:cNvSpPr/>
          <p:nvPr/>
        </p:nvSpPr>
        <p:spPr>
          <a:xfrm>
            <a:off x="832104" y="4727448"/>
            <a:ext cx="4599432" cy="292608"/>
          </a:xfrm>
          <a:prstGeom prst="rect">
            <a:avLst/>
          </a:prstGeom>
          <a:noFill/>
          <a:ln/>
        </p:spPr>
        <p:txBody>
          <a:bodyPr wrap="square" lIns="0" tIns="0" rIns="0" bIns="0" rtlCol="0" anchor="t"/>
          <a:lstStyle/>
          <a:p>
            <a:pPr indent="0" marL="0">
              <a:lnSpc>
                <a:spcPts val="1200"/>
              </a:lnSpc>
              <a:buNone/>
            </a:pPr>
            <a:r>
              <a:rPr lang="en-US" sz="980" dirty="0">
                <a:solidFill>
                  <a:srgbClr val="3D3833"/>
                </a:solidFill>
                <a:latin typeface="Calibri" pitchFamily="34" charset="0"/>
                <a:ea typeface="Calibri" pitchFamily="34" charset="-122"/>
                <a:cs typeface="Calibri" pitchFamily="34" charset="-120"/>
              </a:rPr>
              <a:t>Indian, Chinese, Japanese and Korean specialists</a:t>
            </a:r>
            <a:endParaRPr lang="en-US" sz="980" dirty="0"/>
          </a:p>
        </p:txBody>
      </p:sp>
      <p:sp>
        <p:nvSpPr>
          <p:cNvPr id="19" name="Text 17"/>
          <p:cNvSpPr/>
          <p:nvPr/>
        </p:nvSpPr>
        <p:spPr>
          <a:xfrm>
            <a:off x="832104" y="5010912"/>
            <a:ext cx="4599432" cy="219456"/>
          </a:xfrm>
          <a:prstGeom prst="rect">
            <a:avLst/>
          </a:prstGeom>
          <a:noFill/>
          <a:ln/>
        </p:spPr>
        <p:txBody>
          <a:bodyPr wrap="square" lIns="0" tIns="0" rIns="0" bIns="0" rtlCol="0" anchor="ctr"/>
          <a:lstStyle/>
          <a:p>
            <a:pPr indent="0" marL="0">
              <a:buNone/>
            </a:pPr>
            <a:r>
              <a:rPr lang="en-US" sz="950" i="1" dirty="0">
                <a:solidFill>
                  <a:srgbClr val="6B645C"/>
                </a:solidFill>
                <a:latin typeface="Calibri" pitchFamily="34" charset="0"/>
                <a:ea typeface="Calibri" pitchFamily="34" charset="-122"/>
                <a:cs typeface="Calibri" pitchFamily="34" charset="-120"/>
              </a:rPr>
              <a:t>Cost, custom synthesis, local service or process IP</a:t>
            </a:r>
            <a:endParaRPr lang="en-US" sz="950" dirty="0"/>
          </a:p>
        </p:txBody>
      </p:sp>
      <p:sp>
        <p:nvSpPr>
          <p:cNvPr id="20" name="Text 18"/>
          <p:cNvSpPr/>
          <p:nvPr/>
        </p:nvSpPr>
        <p:spPr>
          <a:xfrm>
            <a:off x="832104" y="5230368"/>
            <a:ext cx="4599432" cy="219456"/>
          </a:xfrm>
          <a:prstGeom prst="rect">
            <a:avLst/>
          </a:prstGeom>
          <a:noFill/>
          <a:ln/>
        </p:spPr>
        <p:txBody>
          <a:bodyPr wrap="square" lIns="0" tIns="0" rIns="0" bIns="0" rtlCol="0" anchor="ctr"/>
          <a:lstStyle/>
          <a:p>
            <a:pPr indent="0" marL="0">
              <a:buNone/>
            </a:pPr>
            <a:r>
              <a:rPr lang="en-US" sz="920" b="1" dirty="0">
                <a:solidFill>
                  <a:srgbClr val="B5651D"/>
                </a:solidFill>
                <a:latin typeface="Calibri" pitchFamily="34" charset="0"/>
                <a:ea typeface="Calibri" pitchFamily="34" charset="-122"/>
                <a:cs typeface="Calibri" pitchFamily="34" charset="-120"/>
              </a:rPr>
              <a:t>This is the tier the eight names opposite are climbing out of</a:t>
            </a:r>
            <a:endParaRPr lang="en-US" sz="920" dirty="0"/>
          </a:p>
        </p:txBody>
      </p:sp>
      <p:sp>
        <p:nvSpPr>
          <p:cNvPr id="21" name="Text 19"/>
          <p:cNvSpPr/>
          <p:nvPr/>
        </p:nvSpPr>
        <p:spPr>
          <a:xfrm>
            <a:off x="5989320" y="1719072"/>
            <a:ext cx="5608015" cy="256032"/>
          </a:xfrm>
          <a:prstGeom prst="rect">
            <a:avLst/>
          </a:prstGeom>
          <a:noFill/>
          <a:ln/>
        </p:spPr>
        <p:txBody>
          <a:bodyPr wrap="square" lIns="0" tIns="0" rIns="0" bIns="0" rtlCol="0" anchor="ctr"/>
          <a:lstStyle/>
          <a:p>
            <a:pPr indent="0" marL="0">
              <a:buNone/>
            </a:pPr>
            <a:r>
              <a:rPr lang="en-US" sz="1350" b="1" dirty="0">
                <a:solidFill>
                  <a:srgbClr val="2E2A26"/>
                </a:solidFill>
                <a:latin typeface="Georgia" pitchFamily="34" charset="0"/>
                <a:ea typeface="Georgia" pitchFamily="34" charset="-122"/>
                <a:cs typeface="Georgia" pitchFamily="34" charset="-120"/>
              </a:rPr>
              <a:t>India's listed specialty players</a:t>
            </a:r>
            <a:endParaRPr lang="en-US" sz="135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5989320" y="2029968"/>
          <a:ext cx="5608015" cy="914400"/>
        </p:xfrm>
        <a:graphic>
          <a:graphicData uri="http://schemas.openxmlformats.org/drawingml/2006/table">
            <a:tbl>
              <a:tblPr/>
              <a:tblGrid>
                <a:gridCol w="1600200"/>
                <a:gridCol w="4007815"/>
              </a:tblGrid>
              <a:tr h="256032">
                <a:tc>
                  <a:txBody>
                    <a:bodyPr/>
                    <a:lstStyle/>
                    <a:p>
                      <a:pPr indent="0" marL="0">
                        <a:buNone/>
                      </a:pPr>
                      <a:r>
                        <a:rPr lang="en-US" sz="900" b="1" dirty="0">
                          <a:solidFill>
                            <a:srgbClr val="FFFFFF"/>
                          </a:solidFill>
                          <a:latin typeface="Calibri" pitchFamily="34" charset="0"/>
                          <a:ea typeface="Calibri" pitchFamily="34" charset="-122"/>
                          <a:cs typeface="Calibri" pitchFamily="34" charset="-120"/>
                        </a:rPr>
                        <a:t>Company</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2E2A26"/>
                    </a:solidFill>
                  </a:tcPr>
                </a:tc>
                <a:tc>
                  <a:txBody>
                    <a:bodyPr/>
                    <a:lstStyle/>
                    <a:p>
                      <a:pPr indent="0" marL="0">
                        <a:buNone/>
                      </a:pPr>
                      <a:r>
                        <a:rPr lang="en-US" sz="900" b="1" dirty="0">
                          <a:solidFill>
                            <a:srgbClr val="FFFFFF"/>
                          </a:solidFill>
                          <a:latin typeface="Calibri" pitchFamily="34" charset="0"/>
                          <a:ea typeface="Calibri" pitchFamily="34" charset="-122"/>
                          <a:cs typeface="Calibri" pitchFamily="34" charset="-120"/>
                        </a:rPr>
                        <a:t>Core segment and position</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2E2A26"/>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Navin Fluorine Intl.</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Fluorochemicals, CDMO · Largest integrated fluorochemicals complex in India; CDMO is its fastest-growing segment</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Vinati Organics</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Specialty organics · Global leader in IBB and ATBS; supplies BASF and Dow; zero debt entering FY2027</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SRF Limited</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Fluorochemicals, packaging · Specialty segment grew 44% YoY in FY2026</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PI Industries</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Agrochemical CSM · Custom synthesis partner to global crop-protection companies</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Aarti Industries</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Specialty &amp; pharma intermediates · Long-standing benzene-and-chlorine chemistry integration</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Deepak Nitrite</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Fine &amp; specialty chemicals · Backward-integrated; phenolics and a fluorinated-specialty push</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Aether Industries</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R&amp;D-led specialty, CRAMS · Smaller and newer; R&amp;D-intensive, expanding into CRAMS</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FFFFFF"/>
                    </a:solidFill>
                  </a:tcPr>
                </a:tc>
              </a:tr>
              <a:tr h="402336">
                <a:tc>
                  <a:txBody>
                    <a:bodyPr/>
                    <a:lstStyle/>
                    <a:p>
                      <a:pPr indent="0" marL="0">
                        <a:buNone/>
                      </a:pPr>
                      <a:r>
                        <a:rPr lang="en-US" sz="900" b="1" dirty="0">
                          <a:solidFill>
                            <a:srgbClr val="2E2A26"/>
                          </a:solidFill>
                          <a:latin typeface="Calibri" pitchFamily="34" charset="0"/>
                          <a:ea typeface="Calibri" pitchFamily="34" charset="-122"/>
                          <a:cs typeface="Calibri" pitchFamily="34" charset="-120"/>
                        </a:rPr>
                        <a:t>Anupam Rasayan</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c>
                  <a:txBody>
                    <a:bodyPr/>
                    <a:lstStyle/>
                    <a:p>
                      <a:pPr indent="0" marL="0">
                        <a:buNone/>
                      </a:pPr>
                      <a:r>
                        <a:rPr lang="en-US" sz="900" dirty="0">
                          <a:solidFill>
                            <a:srgbClr val="6B645C"/>
                          </a:solidFill>
                          <a:latin typeface="Calibri" pitchFamily="34" charset="0"/>
                          <a:ea typeface="Calibri" pitchFamily="34" charset="-122"/>
                          <a:cs typeface="Calibri" pitchFamily="34" charset="-120"/>
                        </a:rPr>
                        <a:t>Agrochemical &amp; specialty intermediates · Export-oriented, China-plus-one positioning</a:t>
                      </a:r>
                      <a:endParaRPr lang="en-US" sz="900" dirty="0">
                        <a:latin typeface="Calibri" charset="0"/>
                        <a:ea typeface="Calibri" charset="0"/>
                        <a:cs typeface="Calibri" charset="0"/>
                      </a:endParaRPr>
                    </a:p>
                  </a:txBody>
                  <a:tcPr marL="101600" marR="101600" marT="25400" marB="25400" anchor="ctr">
                    <a:lnL w="6350" cap="flat" cmpd="sng" algn="ctr">
                      <a:solidFill>
                        <a:srgbClr val="DED7CD"/>
                      </a:solidFill>
                      <a:prstDash val="solid"/>
                      <a:round/>
                      <a:headEnd type="none" w="med" len="med"/>
                      <a:tailEnd type="none" w="med" len="med"/>
                    </a:lnL>
                    <a:lnR w="6350" cap="flat" cmpd="sng" algn="ctr">
                      <a:solidFill>
                        <a:srgbClr val="DED7CD"/>
                      </a:solidFill>
                      <a:prstDash val="solid"/>
                      <a:round/>
                      <a:headEnd type="none" w="med" len="med"/>
                      <a:tailEnd type="none" w="med" len="med"/>
                    </a:lnR>
                    <a:lnT w="6350" cap="flat" cmpd="sng" algn="ctr">
                      <a:solidFill>
                        <a:srgbClr val="DED7CD"/>
                      </a:solidFill>
                      <a:prstDash val="solid"/>
                      <a:round/>
                      <a:headEnd type="none" w="med" len="med"/>
                      <a:tailEnd type="none" w="med" len="med"/>
                    </a:lnT>
                    <a:lnB w="6350" cap="flat" cmpd="sng" algn="ctr">
                      <a:solidFill>
                        <a:srgbClr val="DED7CD"/>
                      </a:solidFill>
                      <a:prstDash val="solid"/>
                      <a:round/>
                      <a:headEnd type="none" w="med" len="med"/>
                      <a:tailEnd type="none" w="med" len="med"/>
                    </a:lnB>
                    <a:solidFill>
                      <a:srgbClr val="EFECE7"/>
                    </a:solidFill>
                  </a:tcPr>
                </a:tc>
              </a:tr>
            </a:tbl>
          </a:graphicData>
        </a:graphic>
      </p:graphicFrame>
      <p:sp>
        <p:nvSpPr>
          <p:cNvPr id="23" name="Shape 20"/>
          <p:cNvSpPr/>
          <p:nvPr/>
        </p:nvSpPr>
        <p:spPr>
          <a:xfrm>
            <a:off x="594360" y="5650992"/>
            <a:ext cx="11002975" cy="603504"/>
          </a:xfrm>
          <a:prstGeom prst="roundRect">
            <a:avLst>
              <a:gd name="adj" fmla="val 9091"/>
            </a:avLst>
          </a:prstGeom>
          <a:solidFill>
            <a:srgbClr val="2E2A26"/>
          </a:solidFill>
          <a:ln/>
        </p:spPr>
      </p:sp>
      <p:sp>
        <p:nvSpPr>
          <p:cNvPr id="24" name="Text 21"/>
          <p:cNvSpPr/>
          <p:nvPr/>
        </p:nvSpPr>
        <p:spPr>
          <a:xfrm>
            <a:off x="850392" y="5705856"/>
            <a:ext cx="10490911" cy="493776"/>
          </a:xfrm>
          <a:prstGeom prst="rect">
            <a:avLst/>
          </a:prstGeom>
          <a:noFill/>
          <a:ln/>
        </p:spPr>
        <p:txBody>
          <a:bodyPr wrap="square" lIns="0" tIns="0" rIns="0" bIns="0" rtlCol="0" anchor="ctr"/>
          <a:lstStyle/>
          <a:p>
            <a:pPr indent="0" marL="0">
              <a:buNone/>
            </a:pPr>
            <a:r>
              <a:rPr lang="en-US" sz="1020" b="1" dirty="0">
                <a:solidFill>
                  <a:srgbClr val="F5C994"/>
                </a:solidFill>
                <a:latin typeface="Calibri" pitchFamily="34" charset="0"/>
                <a:ea typeface="Calibri" pitchFamily="34" charset="-122"/>
                <a:cs typeface="Calibri" pitchFamily="34" charset="-120"/>
              </a:rPr>
              <a:t>The structural read:  </a:t>
            </a:r>
            <a:pPr indent="0" marL="0">
              <a:buNone/>
            </a:pPr>
            <a:r>
              <a:rPr lang="en-US" sz="1020" dirty="0">
                <a:solidFill>
                  <a:srgbClr val="E0D9CF"/>
                </a:solidFill>
                <a:latin typeface="Calibri" pitchFamily="34" charset="0"/>
                <a:ea typeface="Calibri" pitchFamily="34" charset="-122"/>
                <a:cs typeface="Calibri" pitchFamily="34" charset="-120"/>
              </a:rPr>
              <a:t>Redseer (May 2026) argues that as supply chains fragment, advantage shifts from manufacturing scale toward formulation ownership, supplier coordination and qualification management — a different skill from running a plant.</a:t>
            </a:r>
            <a:endParaRPr lang="en-US" sz="1020" dirty="0"/>
          </a:p>
        </p:txBody>
      </p:sp>
      <p:sp>
        <p:nvSpPr>
          <p:cNvPr id="25" name="Text 22"/>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Reuters, Clariant and Evonik 2026 guidance, 26 Feb 2026; Redseer Strategy Consultants, 11 May 2026; company FY2026 filings via Tradebrains, Yet Undiscovered, Business Standard</a:t>
            </a:r>
            <a:endParaRPr lang="en-US" sz="800" dirty="0"/>
          </a:p>
        </p:txBody>
      </p:sp>
      <p:sp>
        <p:nvSpPr>
          <p:cNvPr id="26" name="Text 23"/>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05 / 13</a:t>
            </a:r>
            <a:endParaRPr lang="en-US" sz="8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3  ·  ECONOMICS</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3000" b="1" dirty="0">
                <a:solidFill>
                  <a:srgbClr val="2E2A26"/>
                </a:solidFill>
                <a:latin typeface="Georgia" pitchFamily="34" charset="0"/>
                <a:ea typeface="Georgia" pitchFamily="34" charset="-122"/>
                <a:cs typeface="Georgia" pitchFamily="34" charset="-120"/>
              </a:rPr>
              <a:t>The money has already picked a side</a:t>
            </a:r>
            <a:endParaRPr lang="en-US" sz="30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How big the market is, and why the average size figure tells you almost nothing about who earns from it.</a:t>
            </a:r>
            <a:endParaRPr lang="en-US" sz="1250" dirty="0"/>
          </a:p>
        </p:txBody>
      </p:sp>
      <p:sp>
        <p:nvSpPr>
          <p:cNvPr id="5" name="Shape 3"/>
          <p:cNvSpPr/>
          <p:nvPr/>
        </p:nvSpPr>
        <p:spPr>
          <a:xfrm>
            <a:off x="594360" y="1737360"/>
            <a:ext cx="3509162" cy="1005840"/>
          </a:xfrm>
          <a:prstGeom prst="roundRect">
            <a:avLst>
              <a:gd name="adj" fmla="val 5455"/>
            </a:avLst>
          </a:prstGeom>
          <a:solidFill>
            <a:srgbClr val="FFFFFF"/>
          </a:solidFill>
          <a:ln w="9525">
            <a:solidFill>
              <a:srgbClr val="DED7CD"/>
            </a:solidFill>
            <a:prstDash val="solid"/>
          </a:ln>
        </p:spPr>
      </p:sp>
      <p:sp>
        <p:nvSpPr>
          <p:cNvPr id="6" name="Text 4"/>
          <p:cNvSpPr/>
          <p:nvPr/>
        </p:nvSpPr>
        <p:spPr>
          <a:xfrm>
            <a:off x="813816" y="1810512"/>
            <a:ext cx="3070250" cy="402336"/>
          </a:xfrm>
          <a:prstGeom prst="rect">
            <a:avLst/>
          </a:prstGeom>
          <a:noFill/>
          <a:ln/>
        </p:spPr>
        <p:txBody>
          <a:bodyPr wrap="square" lIns="0" tIns="0" rIns="0" bIns="0" rtlCol="0" anchor="ctr"/>
          <a:lstStyle/>
          <a:p>
            <a:pPr indent="0" marL="0">
              <a:buNone/>
            </a:pPr>
            <a:r>
              <a:rPr lang="en-US" sz="2300" b="1" dirty="0">
                <a:solidFill>
                  <a:srgbClr val="B5651D"/>
                </a:solidFill>
                <a:latin typeface="Georgia" pitchFamily="34" charset="0"/>
                <a:ea typeface="Georgia" pitchFamily="34" charset="-122"/>
                <a:cs typeface="Georgia" pitchFamily="34" charset="-120"/>
              </a:rPr>
              <a:t>$730B–950B</a:t>
            </a:r>
            <a:endParaRPr lang="en-US" sz="2300" dirty="0"/>
          </a:p>
        </p:txBody>
      </p:sp>
      <p:sp>
        <p:nvSpPr>
          <p:cNvPr id="7" name="Text 5"/>
          <p:cNvSpPr/>
          <p:nvPr/>
        </p:nvSpPr>
        <p:spPr>
          <a:xfrm>
            <a:off x="813816" y="2212848"/>
            <a:ext cx="3070250" cy="47548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Global market size, 2025–26. Estimates vary 2–3x because scope does — read them directionally.</a:t>
            </a:r>
            <a:endParaRPr lang="en-US" sz="950" dirty="0"/>
          </a:p>
        </p:txBody>
      </p:sp>
      <p:sp>
        <p:nvSpPr>
          <p:cNvPr id="8" name="Shape 6"/>
          <p:cNvSpPr/>
          <p:nvPr/>
        </p:nvSpPr>
        <p:spPr>
          <a:xfrm>
            <a:off x="4341266" y="1737360"/>
            <a:ext cx="3509162" cy="1005840"/>
          </a:xfrm>
          <a:prstGeom prst="roundRect">
            <a:avLst>
              <a:gd name="adj" fmla="val 5455"/>
            </a:avLst>
          </a:prstGeom>
          <a:solidFill>
            <a:srgbClr val="FFFFFF"/>
          </a:solidFill>
          <a:ln w="9525">
            <a:solidFill>
              <a:srgbClr val="DED7CD"/>
            </a:solidFill>
            <a:prstDash val="solid"/>
          </a:ln>
        </p:spPr>
      </p:sp>
      <p:sp>
        <p:nvSpPr>
          <p:cNvPr id="9" name="Text 7"/>
          <p:cNvSpPr/>
          <p:nvPr/>
        </p:nvSpPr>
        <p:spPr>
          <a:xfrm>
            <a:off x="4560722" y="1810512"/>
            <a:ext cx="3070250" cy="402336"/>
          </a:xfrm>
          <a:prstGeom prst="rect">
            <a:avLst/>
          </a:prstGeom>
          <a:noFill/>
          <a:ln/>
        </p:spPr>
        <p:txBody>
          <a:bodyPr wrap="square" lIns="0" tIns="0" rIns="0" bIns="0" rtlCol="0" anchor="ctr"/>
          <a:lstStyle/>
          <a:p>
            <a:pPr indent="0" marL="0">
              <a:buNone/>
            </a:pPr>
            <a:r>
              <a:rPr lang="en-US" sz="2300" b="1" dirty="0">
                <a:solidFill>
                  <a:srgbClr val="B5651D"/>
                </a:solidFill>
                <a:latin typeface="Georgia" pitchFamily="34" charset="0"/>
                <a:ea typeface="Georgia" pitchFamily="34" charset="-122"/>
                <a:cs typeface="Georgia" pitchFamily="34" charset="-120"/>
              </a:rPr>
              <a:t>$1–1.5T</a:t>
            </a:r>
            <a:endParaRPr lang="en-US" sz="2300" dirty="0"/>
          </a:p>
        </p:txBody>
      </p:sp>
      <p:sp>
        <p:nvSpPr>
          <p:cNvPr id="10" name="Text 8"/>
          <p:cNvSpPr/>
          <p:nvPr/>
        </p:nvSpPr>
        <p:spPr>
          <a:xfrm>
            <a:off x="4560722" y="2212848"/>
            <a:ext cx="3070250" cy="475488"/>
          </a:xfrm>
          <a:prstGeom prst="rect">
            <a:avLst/>
          </a:prstGeom>
          <a:noFill/>
          <a:ln/>
        </p:spPr>
        <p:txBody>
          <a:bodyPr wrap="square" lIns="0" tIns="0" rIns="0" bIns="0" rtlCol="0" anchor="t"/>
          <a:lstStyle/>
          <a:p>
            <a:pPr indent="0" marL="0">
              <a:lnSpc>
                <a:spcPts val="1200"/>
              </a:lnSpc>
              <a:buNone/>
            </a:pPr>
            <a:r>
              <a:rPr lang="en-US" sz="950" dirty="0">
                <a:solidFill>
                  <a:srgbClr val="6B645C"/>
                </a:solidFill>
                <a:latin typeface="Calibri" pitchFamily="34" charset="0"/>
                <a:ea typeface="Calibri" pitchFamily="34" charset="-122"/>
                <a:cs typeface="Calibri" pitchFamily="34" charset="-120"/>
              </a:rPr>
              <a:t>Projected global market by the early-to-mid 2030s.</a:t>
            </a:r>
            <a:endParaRPr lang="en-US" sz="950" dirty="0"/>
          </a:p>
        </p:txBody>
      </p:sp>
      <p:sp>
        <p:nvSpPr>
          <p:cNvPr id="11" name="Shape 9"/>
          <p:cNvSpPr/>
          <p:nvPr/>
        </p:nvSpPr>
        <p:spPr>
          <a:xfrm>
            <a:off x="8088173" y="1737360"/>
            <a:ext cx="3509162" cy="1005840"/>
          </a:xfrm>
          <a:prstGeom prst="roundRect">
            <a:avLst>
              <a:gd name="adj" fmla="val 5455"/>
            </a:avLst>
          </a:prstGeom>
          <a:solidFill>
            <a:srgbClr val="1F6087"/>
          </a:solidFill>
          <a:ln/>
        </p:spPr>
      </p:sp>
      <p:sp>
        <p:nvSpPr>
          <p:cNvPr id="12" name="Text 10"/>
          <p:cNvSpPr/>
          <p:nvPr/>
        </p:nvSpPr>
        <p:spPr>
          <a:xfrm>
            <a:off x="8307629" y="1810512"/>
            <a:ext cx="3070250" cy="402336"/>
          </a:xfrm>
          <a:prstGeom prst="rect">
            <a:avLst/>
          </a:prstGeom>
          <a:noFill/>
          <a:ln/>
        </p:spPr>
        <p:txBody>
          <a:bodyPr wrap="square" lIns="0" tIns="0" rIns="0" bIns="0" rtlCol="0" anchor="ctr"/>
          <a:lstStyle/>
          <a:p>
            <a:pPr indent="0" marL="0">
              <a:buNone/>
            </a:pPr>
            <a:r>
              <a:rPr lang="en-US" sz="2300" b="1" dirty="0">
                <a:solidFill>
                  <a:srgbClr val="FFFFFF"/>
                </a:solidFill>
                <a:latin typeface="Georgia" pitchFamily="34" charset="0"/>
                <a:ea typeface="Georgia" pitchFamily="34" charset="-122"/>
                <a:cs typeface="Georgia" pitchFamily="34" charset="-120"/>
              </a:rPr>
              <a:t>$200–250B</a:t>
            </a:r>
            <a:endParaRPr lang="en-US" sz="2300" dirty="0"/>
          </a:p>
        </p:txBody>
      </p:sp>
      <p:sp>
        <p:nvSpPr>
          <p:cNvPr id="13" name="Text 11"/>
          <p:cNvSpPr/>
          <p:nvPr/>
        </p:nvSpPr>
        <p:spPr>
          <a:xfrm>
            <a:off x="8307629" y="2212848"/>
            <a:ext cx="3070250" cy="475488"/>
          </a:xfrm>
          <a:prstGeom prst="rect">
            <a:avLst/>
          </a:prstGeom>
          <a:noFill/>
          <a:ln/>
        </p:spPr>
        <p:txBody>
          <a:bodyPr wrap="square" lIns="0" tIns="0" rIns="0" bIns="0" rtlCol="0" anchor="t"/>
          <a:lstStyle/>
          <a:p>
            <a:pPr indent="0" marL="0">
              <a:lnSpc>
                <a:spcPts val="1200"/>
              </a:lnSpc>
              <a:buNone/>
            </a:pPr>
            <a:r>
              <a:rPr lang="en-US" sz="950" dirty="0">
                <a:solidFill>
                  <a:srgbClr val="DCE7EE"/>
                </a:solidFill>
                <a:latin typeface="Calibri" pitchFamily="34" charset="0"/>
                <a:ea typeface="Calibri" pitchFamily="34" charset="-122"/>
                <a:cs typeface="Calibri" pitchFamily="34" charset="-120"/>
              </a:rPr>
              <a:t>India's addressable slice of that shift by 2030 (Redseer, May 2026).</a:t>
            </a:r>
            <a:endParaRPr lang="en-US" sz="950" dirty="0"/>
          </a:p>
        </p:txBody>
      </p:sp>
      <p:sp>
        <p:nvSpPr>
          <p:cNvPr id="14" name="Text 12"/>
          <p:cNvSpPr/>
          <p:nvPr/>
        </p:nvSpPr>
        <p:spPr>
          <a:xfrm>
            <a:off x="594360" y="2834640"/>
            <a:ext cx="11002975" cy="274320"/>
          </a:xfrm>
          <a:prstGeom prst="rect">
            <a:avLst/>
          </a:prstGeom>
          <a:noFill/>
          <a:ln/>
        </p:spPr>
        <p:txBody>
          <a:bodyPr wrap="square" lIns="0" tIns="0" rIns="0" bIns="0" rtlCol="0" anchor="ctr"/>
          <a:lstStyle/>
          <a:p>
            <a:pPr indent="0" marL="0">
              <a:buNone/>
            </a:pPr>
            <a:r>
              <a:rPr lang="en-US" sz="1100" b="1" dirty="0">
                <a:solidFill>
                  <a:srgbClr val="2E2A26"/>
                </a:solidFill>
                <a:latin typeface="Calibri" pitchFamily="34" charset="0"/>
                <a:ea typeface="Calibri" pitchFamily="34" charset="-122"/>
                <a:cs typeface="Calibri" pitchFamily="34" charset="-120"/>
              </a:rPr>
              <a:t>The story is mix, not volume.  </a:t>
            </a:r>
            <a:pPr indent="0" marL="0">
              <a:buNone/>
            </a:pPr>
            <a:r>
              <a:rPr lang="en-US" sz="1100" dirty="0">
                <a:solidFill>
                  <a:srgbClr val="6B645C"/>
                </a:solidFill>
                <a:latin typeface="Calibri" pitchFamily="34" charset="0"/>
                <a:ea typeface="Calibri" pitchFamily="34" charset="-122"/>
                <a:cs typeface="Calibri" pitchFamily="34" charset="-120"/>
              </a:rPr>
              <a:t>Research firms model ~4.5% annual value growth while Deloitte expects only ~2% actual production growth in 2026. Value outrunning volume is the mix shift, stated arithmetically.</a:t>
            </a:r>
            <a:endParaRPr lang="en-US" sz="1100" dirty="0"/>
          </a:p>
        </p:txBody>
      </p:sp>
      <p:graphicFrame>
        <p:nvGraphicFramePr>
          <p:cNvPr id="15" name="Chart 0" descr=""/>
          <p:cNvGraphicFramePr/>
          <p:nvPr/>
        </p:nvGraphicFramePr>
        <p:xfrm>
          <a:off x="502920" y="3182112"/>
          <a:ext cx="4800600" cy="2212848"/>
        </p:xfrm>
        <a:graphic xmlns:a="http://schemas.openxmlformats.org/drawingml/2006/main">
          <a:graphicData uri="http://schemas.openxmlformats.org/drawingml/2006/chart">
            <c:chart xmlns:c="http://schemas.openxmlformats.org/drawingml/2006/chart" r:id="rId1"/>
          </a:graphicData>
        </a:graphic>
      </p:graphicFrame>
      <p:sp>
        <p:nvSpPr>
          <p:cNvPr id="16" name="Shape 13"/>
          <p:cNvSpPr/>
          <p:nvPr/>
        </p:nvSpPr>
        <p:spPr>
          <a:xfrm>
            <a:off x="5623560" y="3182112"/>
            <a:ext cx="5973775" cy="987552"/>
          </a:xfrm>
          <a:prstGeom prst="roundRect">
            <a:avLst>
              <a:gd name="adj" fmla="val 5556"/>
            </a:avLst>
          </a:prstGeom>
          <a:solidFill>
            <a:srgbClr val="2E2A26"/>
          </a:solidFill>
          <a:ln/>
        </p:spPr>
      </p:sp>
      <p:sp>
        <p:nvSpPr>
          <p:cNvPr id="17" name="Text 14"/>
          <p:cNvSpPr/>
          <p:nvPr/>
        </p:nvSpPr>
        <p:spPr>
          <a:xfrm>
            <a:off x="5879592" y="3255264"/>
            <a:ext cx="5461711" cy="237744"/>
          </a:xfrm>
          <a:prstGeom prst="rect">
            <a:avLst/>
          </a:prstGeom>
          <a:noFill/>
          <a:ln/>
        </p:spPr>
        <p:txBody>
          <a:bodyPr wrap="square" lIns="0" tIns="0" rIns="0" bIns="0" rtlCol="0" anchor="ctr"/>
          <a:lstStyle/>
          <a:p>
            <a:pPr indent="0" marL="0">
              <a:buNone/>
            </a:pPr>
            <a:r>
              <a:rPr lang="en-US" sz="1000" b="1" dirty="0">
                <a:solidFill>
                  <a:srgbClr val="C9C1B6"/>
                </a:solidFill>
                <a:latin typeface="Calibri" pitchFamily="34" charset="0"/>
                <a:ea typeface="Calibri" pitchFamily="34" charset="-122"/>
                <a:cs typeface="Calibri" pitchFamily="34" charset="-120"/>
              </a:rPr>
              <a:t>What they earn — EBITDA margin, India</a:t>
            </a:r>
            <a:endParaRPr lang="en-US" sz="1000" dirty="0"/>
          </a:p>
        </p:txBody>
      </p:sp>
      <p:sp>
        <p:nvSpPr>
          <p:cNvPr id="18" name="Text 15"/>
          <p:cNvSpPr/>
          <p:nvPr/>
        </p:nvSpPr>
        <p:spPr>
          <a:xfrm>
            <a:off x="5879592" y="3529584"/>
            <a:ext cx="5461711" cy="457200"/>
          </a:xfrm>
          <a:prstGeom prst="rect">
            <a:avLst/>
          </a:prstGeom>
          <a:noFill/>
          <a:ln/>
        </p:spPr>
        <p:txBody>
          <a:bodyPr wrap="square" lIns="0" tIns="0" rIns="0" bIns="0" rtlCol="0" anchor="ctr"/>
          <a:lstStyle/>
          <a:p>
            <a:pPr indent="0" marL="0">
              <a:buNone/>
            </a:pPr>
            <a:r>
              <a:rPr lang="en-US" sz="2100" b="1" dirty="0">
                <a:solidFill>
                  <a:srgbClr val="9A938A"/>
                </a:solidFill>
                <a:latin typeface="Georgia" pitchFamily="34" charset="0"/>
                <a:ea typeface="Georgia" pitchFamily="34" charset="-122"/>
                <a:cs typeface="Georgia" pitchFamily="34" charset="-120"/>
              </a:rPr>
              <a:t>3–5%</a:t>
            </a:r>
            <a:pPr indent="0" marL="0">
              <a:buNone/>
            </a:pPr>
            <a:r>
              <a:rPr lang="en-US" sz="1400" dirty="0">
                <a:solidFill>
                  <a:srgbClr val="6E665C"/>
                </a:solidFill>
              </a:rPr>
              <a:t>     →     </a:t>
            </a:r>
            <a:pPr indent="0" marL="0">
              <a:buNone/>
            </a:pPr>
            <a:r>
              <a:rPr lang="en-US" sz="2100" b="1" dirty="0">
                <a:solidFill>
                  <a:srgbClr val="E8A05C"/>
                </a:solidFill>
                <a:latin typeface="Georgia" pitchFamily="34" charset="0"/>
                <a:ea typeface="Georgia" pitchFamily="34" charset="-122"/>
                <a:cs typeface="Georgia" pitchFamily="34" charset="-120"/>
              </a:rPr>
              <a:t>&gt;10%</a:t>
            </a:r>
            <a:pPr indent="0" marL="0">
              <a:buNone/>
            </a:pPr>
            <a:r>
              <a:rPr lang="en-US" sz="950" i="1" dirty="0">
                <a:solidFill>
                  <a:srgbClr val="A79E93"/>
                </a:solidFill>
                <a:latin typeface="Calibri" pitchFamily="34" charset="0"/>
                <a:ea typeface="Calibri" pitchFamily="34" charset="-122"/>
                <a:cs typeface="Calibri" pitchFamily="34" charset="-120"/>
              </a:rPr>
              <a:t>        trading-led → R&amp;D-backed</a:t>
            </a:r>
            <a:endParaRPr lang="en-US" sz="2100" dirty="0"/>
          </a:p>
        </p:txBody>
      </p:sp>
      <p:sp>
        <p:nvSpPr>
          <p:cNvPr id="19" name="Shape 16"/>
          <p:cNvSpPr/>
          <p:nvPr/>
        </p:nvSpPr>
        <p:spPr>
          <a:xfrm>
            <a:off x="5623560" y="4315968"/>
            <a:ext cx="5973775" cy="1078992"/>
          </a:xfrm>
          <a:prstGeom prst="roundRect">
            <a:avLst>
              <a:gd name="adj" fmla="val 5085"/>
            </a:avLst>
          </a:prstGeom>
          <a:solidFill>
            <a:srgbClr val="FFFFFF"/>
          </a:solidFill>
          <a:ln w="9525">
            <a:solidFill>
              <a:srgbClr val="DED7CD"/>
            </a:solidFill>
            <a:prstDash val="solid"/>
          </a:ln>
        </p:spPr>
      </p:sp>
      <p:sp>
        <p:nvSpPr>
          <p:cNvPr id="20" name="Text 17"/>
          <p:cNvSpPr/>
          <p:nvPr/>
        </p:nvSpPr>
        <p:spPr>
          <a:xfrm>
            <a:off x="5879592" y="4389120"/>
            <a:ext cx="5461711" cy="237744"/>
          </a:xfrm>
          <a:prstGeom prst="rect">
            <a:avLst/>
          </a:prstGeom>
          <a:noFill/>
          <a:ln/>
        </p:spPr>
        <p:txBody>
          <a:bodyPr wrap="square" lIns="0" tIns="0" rIns="0" bIns="0" rtlCol="0" anchor="ctr"/>
          <a:lstStyle/>
          <a:p>
            <a:pPr indent="0" marL="0">
              <a:buNone/>
            </a:pPr>
            <a:r>
              <a:rPr lang="en-US" sz="1200" b="1" dirty="0">
                <a:solidFill>
                  <a:srgbClr val="2E2A26"/>
                </a:solidFill>
                <a:latin typeface="Georgia" pitchFamily="34" charset="0"/>
                <a:ea typeface="Georgia" pitchFamily="34" charset="-122"/>
                <a:cs typeface="Georgia" pitchFamily="34" charset="-120"/>
              </a:rPr>
              <a:t>Company evidence: margin from mix, not volume</a:t>
            </a:r>
            <a:endParaRPr lang="en-US" sz="1200" dirty="0"/>
          </a:p>
        </p:txBody>
      </p:sp>
      <p:sp>
        <p:nvSpPr>
          <p:cNvPr id="21" name="Text 18"/>
          <p:cNvSpPr/>
          <p:nvPr/>
        </p:nvSpPr>
        <p:spPr>
          <a:xfrm>
            <a:off x="5879592" y="4645152"/>
            <a:ext cx="5461711" cy="694944"/>
          </a:xfrm>
          <a:prstGeom prst="rect">
            <a:avLst/>
          </a:prstGeom>
          <a:noFill/>
          <a:ln/>
        </p:spPr>
        <p:txBody>
          <a:bodyPr wrap="square" lIns="0" tIns="0" rIns="0" bIns="0" rtlCol="0" anchor="t"/>
          <a:lstStyle/>
          <a:p>
            <a:pPr indent="0" marL="0">
              <a:lnSpc>
                <a:spcPts val="1300"/>
              </a:lnSpc>
              <a:buNone/>
            </a:pPr>
            <a:r>
              <a:rPr lang="en-US" sz="980" b="1" dirty="0">
                <a:solidFill>
                  <a:srgbClr val="3D3833"/>
                </a:solidFill>
                <a:latin typeface="Calibri" pitchFamily="34" charset="0"/>
                <a:ea typeface="Calibri" pitchFamily="34" charset="-122"/>
                <a:cs typeface="Calibri" pitchFamily="34" charset="-120"/>
              </a:rPr>
              <a:t>Navin Fluorine FY2026: </a:t>
            </a:r>
            <a:pPr indent="0" marL="0">
              <a:lnSpc>
                <a:spcPts val="1300"/>
              </a:lnSpc>
              <a:buNone/>
            </a:pPr>
            <a:r>
              <a:rPr lang="en-US" sz="980" dirty="0">
                <a:solidFill>
                  <a:srgbClr val="3D3833"/>
                </a:solidFill>
                <a:latin typeface="Calibri" pitchFamily="34" charset="0"/>
                <a:ea typeface="Calibri" pitchFamily="34" charset="-122"/>
                <a:cs typeface="Calibri" pitchFamily="34" charset="-120"/>
              </a:rPr>
              <a:t>CDMO +59% YoY, Specialty Chemicals +44% YoY; legacy fluorides grew slower.</a:t>
            </a:r>
            <a:endParaRPr lang="en-US" sz="980" dirty="0"/>
          </a:p>
          <a:p>
            <a:pPr indent="0" marL="0">
              <a:lnSpc>
                <a:spcPts val="1300"/>
              </a:lnSpc>
              <a:buNone/>
            </a:pPr>
            <a:r>
              <a:rPr lang="en-US" sz="980" b="1" dirty="0">
                <a:solidFill>
                  <a:srgbClr val="3D3833"/>
                </a:solidFill>
                <a:latin typeface="Calibri" pitchFamily="34" charset="0"/>
                <a:ea typeface="Calibri" pitchFamily="34" charset="-122"/>
                <a:cs typeface="Calibri" pitchFamily="34" charset="-120"/>
              </a:rPr>
              <a:t>Vinati Organics FY2026: </a:t>
            </a:r>
            <a:pPr indent="0" marL="0">
              <a:lnSpc>
                <a:spcPts val="1300"/>
              </a:lnSpc>
              <a:buNone/>
            </a:pPr>
            <a:r>
              <a:rPr lang="en-US" sz="980" dirty="0">
                <a:solidFill>
                  <a:srgbClr val="3D3833"/>
                </a:solidFill>
                <a:latin typeface="Calibri" pitchFamily="34" charset="0"/>
                <a:ea typeface="Calibri" pitchFamily="34" charset="-122"/>
                <a:cs typeface="Calibri" pitchFamily="34" charset="-120"/>
              </a:rPr>
              <a:t>EBITDA margin 29.4%, up from 25.8% — on flat revenue.</a:t>
            </a:r>
            <a:endParaRPr lang="en-US" sz="980" dirty="0"/>
          </a:p>
        </p:txBody>
      </p:sp>
      <p:sp>
        <p:nvSpPr>
          <p:cNvPr id="22" name="Shape 19"/>
          <p:cNvSpPr/>
          <p:nvPr/>
        </p:nvSpPr>
        <p:spPr>
          <a:xfrm>
            <a:off x="594360" y="5522976"/>
            <a:ext cx="11002975" cy="694944"/>
          </a:xfrm>
          <a:prstGeom prst="roundRect">
            <a:avLst>
              <a:gd name="adj" fmla="val 7895"/>
            </a:avLst>
          </a:prstGeom>
          <a:solidFill>
            <a:srgbClr val="B5651D"/>
          </a:solidFill>
          <a:ln/>
        </p:spPr>
      </p:sp>
      <p:sp>
        <p:nvSpPr>
          <p:cNvPr id="23" name="Text 20"/>
          <p:cNvSpPr/>
          <p:nvPr/>
        </p:nvSpPr>
        <p:spPr>
          <a:xfrm>
            <a:off x="868680" y="5577840"/>
            <a:ext cx="10454335" cy="585216"/>
          </a:xfrm>
          <a:prstGeom prst="rect">
            <a:avLst/>
          </a:prstGeom>
          <a:noFill/>
          <a:ln/>
        </p:spPr>
        <p:txBody>
          <a:bodyPr wrap="square" lIns="0" tIns="0" rIns="0" bIns="0" rtlCol="0" anchor="ctr"/>
          <a:lstStyle/>
          <a:p>
            <a:pPr indent="0" marL="0">
              <a:lnSpc>
                <a:spcPts val="1400"/>
              </a:lnSpc>
              <a:buNone/>
            </a:pPr>
            <a:r>
              <a:rPr lang="en-US" sz="1020" b="1" dirty="0">
                <a:solidFill>
                  <a:srgbClr val="FFFFFF"/>
                </a:solidFill>
                <a:latin typeface="Calibri" pitchFamily="34" charset="0"/>
                <a:ea typeface="Calibri" pitchFamily="34" charset="-122"/>
                <a:cs typeface="Calibri" pitchFamily="34" charset="-120"/>
              </a:rPr>
              <a:t>Capital is voting the same way.  </a:t>
            </a:r>
            <a:pPr indent="0" marL="0">
              <a:lnSpc>
                <a:spcPts val="1400"/>
              </a:lnSpc>
              <a:buNone/>
            </a:pPr>
            <a:r>
              <a:rPr lang="en-US" sz="1020" dirty="0">
                <a:solidFill>
                  <a:srgbClr val="FCEEE1"/>
                </a:solidFill>
                <a:latin typeface="Calibri" pitchFamily="34" charset="0"/>
                <a:ea typeface="Calibri" pitchFamily="34" charset="-122"/>
                <a:cs typeface="Calibri" pitchFamily="34" charset="-120"/>
              </a:rPr>
              <a:t>Chemical M&amp;A ran at $67B in the year to Q1 2026 across 552 deals — but 11 deals over $1B took roughly 70% of the value. Caveat: commentary questions durability, since Navin's margin leans on a few CDMO wins and several Indian names trade above their own history.</a:t>
            </a:r>
            <a:endParaRPr lang="en-US" sz="1020" dirty="0"/>
          </a:p>
        </p:txBody>
      </p:sp>
      <p:sp>
        <p:nvSpPr>
          <p:cNvPr id="24" name="Text 21"/>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Grand View Research, GMI, Straits, Precedence, Technavio (2025–26); Redseer, May 2026; Deloitte 2026 Outlook; NYU Stern (Damodaran), Jan 2026; Tradebrains; Whalesbook, 4 Jun 2026; PwC, mid-2026</a:t>
            </a:r>
            <a:endParaRPr lang="en-US" sz="800" dirty="0"/>
          </a:p>
        </p:txBody>
      </p:sp>
      <p:sp>
        <p:nvSpPr>
          <p:cNvPr id="25" name="Text 22"/>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06 / 13</a:t>
            </a:r>
            <a:endParaRPr lang="en-US" sz="8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4  ·  POLICY &amp; REGULATION</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3000" b="1" dirty="0">
                <a:solidFill>
                  <a:srgbClr val="2E2A26"/>
                </a:solidFill>
                <a:latin typeface="Georgia" pitchFamily="34" charset="0"/>
                <a:ea typeface="Georgia" pitchFamily="34" charset="-122"/>
                <a:cs typeface="Georgia" pitchFamily="34" charset="-120"/>
              </a:rPr>
              <a:t>New rules are making that wall taller</a:t>
            </a:r>
            <a:endParaRPr lang="en-US" sz="30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Europe has proposed restricting PFAS — over 10,000 compounds in a single sweep, one of the broadest chemical restrictions ever attempted.</a:t>
            </a:r>
            <a:endParaRPr lang="en-US" sz="1250" dirty="0"/>
          </a:p>
        </p:txBody>
      </p:sp>
      <p:sp>
        <p:nvSpPr>
          <p:cNvPr id="5" name="Shape 3"/>
          <p:cNvSpPr/>
          <p:nvPr/>
        </p:nvSpPr>
        <p:spPr>
          <a:xfrm>
            <a:off x="1463040" y="2395728"/>
            <a:ext cx="9265615" cy="0"/>
          </a:xfrm>
          <a:prstGeom prst="line">
            <a:avLst/>
          </a:prstGeom>
          <a:noFill/>
          <a:ln w="15875">
            <a:solidFill>
              <a:srgbClr val="C9C0B4"/>
            </a:solidFill>
            <a:prstDash val="solid"/>
          </a:ln>
        </p:spPr>
      </p:sp>
      <p:sp>
        <p:nvSpPr>
          <p:cNvPr id="6" name="Shape 4"/>
          <p:cNvSpPr/>
          <p:nvPr/>
        </p:nvSpPr>
        <p:spPr>
          <a:xfrm>
            <a:off x="1385316" y="2318004"/>
            <a:ext cx="155448" cy="155448"/>
          </a:xfrm>
          <a:prstGeom prst="ellipse">
            <a:avLst/>
          </a:prstGeom>
          <a:solidFill>
            <a:srgbClr val="B0A79B"/>
          </a:solidFill>
          <a:ln w="19050">
            <a:solidFill>
              <a:srgbClr val="F5F3F0"/>
            </a:solidFill>
            <a:prstDash val="solid"/>
          </a:ln>
        </p:spPr>
      </p:sp>
      <p:sp>
        <p:nvSpPr>
          <p:cNvPr id="7" name="Text 5"/>
          <p:cNvSpPr/>
          <p:nvPr/>
        </p:nvSpPr>
        <p:spPr>
          <a:xfrm>
            <a:off x="640080" y="2011680"/>
            <a:ext cx="1645920" cy="237744"/>
          </a:xfrm>
          <a:prstGeom prst="rect">
            <a:avLst/>
          </a:prstGeom>
          <a:noFill/>
          <a:ln/>
        </p:spPr>
        <p:txBody>
          <a:bodyPr wrap="square" lIns="0" tIns="0" rIns="0" bIns="0" rtlCol="0" anchor="ctr"/>
          <a:lstStyle/>
          <a:p>
            <a:pPr algn="ctr" indent="0" marL="0">
              <a:buNone/>
            </a:pPr>
            <a:r>
              <a:rPr lang="en-US" sz="1000" b="1" dirty="0">
                <a:solidFill>
                  <a:srgbClr val="2E2A26"/>
                </a:solidFill>
                <a:latin typeface="Calibri" pitchFamily="34" charset="0"/>
                <a:ea typeface="Calibri" pitchFamily="34" charset="-122"/>
                <a:cs typeface="Calibri" pitchFamily="34" charset="-120"/>
              </a:rPr>
              <a:t>Jan 2023</a:t>
            </a:r>
            <a:endParaRPr lang="en-US" sz="1000" dirty="0"/>
          </a:p>
        </p:txBody>
      </p:sp>
      <p:sp>
        <p:nvSpPr>
          <p:cNvPr id="8" name="Text 6"/>
          <p:cNvSpPr/>
          <p:nvPr/>
        </p:nvSpPr>
        <p:spPr>
          <a:xfrm>
            <a:off x="566928" y="2615184"/>
            <a:ext cx="1792224" cy="804672"/>
          </a:xfrm>
          <a:prstGeom prst="rect">
            <a:avLst/>
          </a:prstGeom>
          <a:noFill/>
          <a:ln/>
        </p:spPr>
        <p:txBody>
          <a:bodyPr wrap="square" lIns="0" tIns="0" rIns="0" bIns="0" rtlCol="0" anchor="t"/>
          <a:lstStyle/>
          <a:p>
            <a:pPr algn="ctr" indent="0" marL="0">
              <a:lnSpc>
                <a:spcPts val="1100"/>
              </a:lnSpc>
              <a:buNone/>
            </a:pPr>
            <a:r>
              <a:rPr lang="en-US" sz="860" dirty="0">
                <a:solidFill>
                  <a:srgbClr val="6B645C"/>
                </a:solidFill>
                <a:latin typeface="Calibri" pitchFamily="34" charset="0"/>
                <a:ea typeface="Calibri" pitchFamily="34" charset="-122"/>
                <a:cs typeface="Calibri" pitchFamily="34" charset="-120"/>
              </a:rPr>
              <a:t>Five member states propose a near-universal PFAS restriction covering 10,000+ compounds</a:t>
            </a:r>
            <a:endParaRPr lang="en-US" sz="860" dirty="0"/>
          </a:p>
        </p:txBody>
      </p:sp>
      <p:sp>
        <p:nvSpPr>
          <p:cNvPr id="9" name="Shape 7"/>
          <p:cNvSpPr/>
          <p:nvPr/>
        </p:nvSpPr>
        <p:spPr>
          <a:xfrm>
            <a:off x="3238439" y="2318004"/>
            <a:ext cx="155448" cy="155448"/>
          </a:xfrm>
          <a:prstGeom prst="ellipse">
            <a:avLst/>
          </a:prstGeom>
          <a:solidFill>
            <a:srgbClr val="B0A79B"/>
          </a:solidFill>
          <a:ln w="19050">
            <a:solidFill>
              <a:srgbClr val="F5F3F0"/>
            </a:solidFill>
            <a:prstDash val="solid"/>
          </a:ln>
        </p:spPr>
      </p:sp>
      <p:sp>
        <p:nvSpPr>
          <p:cNvPr id="10" name="Text 8"/>
          <p:cNvSpPr/>
          <p:nvPr/>
        </p:nvSpPr>
        <p:spPr>
          <a:xfrm>
            <a:off x="2493203" y="2011680"/>
            <a:ext cx="1645920" cy="237744"/>
          </a:xfrm>
          <a:prstGeom prst="rect">
            <a:avLst/>
          </a:prstGeom>
          <a:noFill/>
          <a:ln/>
        </p:spPr>
        <p:txBody>
          <a:bodyPr wrap="square" lIns="0" tIns="0" rIns="0" bIns="0" rtlCol="0" anchor="ctr"/>
          <a:lstStyle/>
          <a:p>
            <a:pPr algn="ctr" indent="0" marL="0">
              <a:buNone/>
            </a:pPr>
            <a:r>
              <a:rPr lang="en-US" sz="1000" b="1" dirty="0">
                <a:solidFill>
                  <a:srgbClr val="2E2A26"/>
                </a:solidFill>
                <a:latin typeface="Calibri" pitchFamily="34" charset="0"/>
                <a:ea typeface="Calibri" pitchFamily="34" charset="-122"/>
                <a:cs typeface="Calibri" pitchFamily="34" charset="-120"/>
              </a:rPr>
              <a:t>Mar 2026</a:t>
            </a:r>
            <a:endParaRPr lang="en-US" sz="1000" dirty="0"/>
          </a:p>
        </p:txBody>
      </p:sp>
      <p:sp>
        <p:nvSpPr>
          <p:cNvPr id="11" name="Text 9"/>
          <p:cNvSpPr/>
          <p:nvPr/>
        </p:nvSpPr>
        <p:spPr>
          <a:xfrm>
            <a:off x="2420051" y="2615184"/>
            <a:ext cx="1792224" cy="804672"/>
          </a:xfrm>
          <a:prstGeom prst="rect">
            <a:avLst/>
          </a:prstGeom>
          <a:noFill/>
          <a:ln/>
        </p:spPr>
        <p:txBody>
          <a:bodyPr wrap="square" lIns="0" tIns="0" rIns="0" bIns="0" rtlCol="0" anchor="t"/>
          <a:lstStyle/>
          <a:p>
            <a:pPr algn="ctr" indent="0" marL="0">
              <a:lnSpc>
                <a:spcPts val="1100"/>
              </a:lnSpc>
              <a:buNone/>
            </a:pPr>
            <a:r>
              <a:rPr lang="en-US" sz="860" dirty="0">
                <a:solidFill>
                  <a:srgbClr val="6B645C"/>
                </a:solidFill>
                <a:latin typeface="Calibri" pitchFamily="34" charset="0"/>
                <a:ea typeface="Calibri" pitchFamily="34" charset="-122"/>
                <a:cs typeface="Calibri" pitchFamily="34" charset="-120"/>
              </a:rPr>
              <a:t>Risk-assessment committee delivers its final opinion</a:t>
            </a:r>
            <a:endParaRPr lang="en-US" sz="860" dirty="0"/>
          </a:p>
        </p:txBody>
      </p:sp>
      <p:sp>
        <p:nvSpPr>
          <p:cNvPr id="12" name="Shape 10"/>
          <p:cNvSpPr/>
          <p:nvPr/>
        </p:nvSpPr>
        <p:spPr>
          <a:xfrm>
            <a:off x="5068702" y="2295144"/>
            <a:ext cx="201168" cy="201168"/>
          </a:xfrm>
          <a:prstGeom prst="ellipse">
            <a:avLst/>
          </a:prstGeom>
          <a:solidFill>
            <a:srgbClr val="B5651D"/>
          </a:solidFill>
          <a:ln w="19050">
            <a:solidFill>
              <a:srgbClr val="F5F3F0"/>
            </a:solidFill>
            <a:prstDash val="solid"/>
          </a:ln>
        </p:spPr>
      </p:sp>
      <p:sp>
        <p:nvSpPr>
          <p:cNvPr id="13" name="Text 11"/>
          <p:cNvSpPr/>
          <p:nvPr/>
        </p:nvSpPr>
        <p:spPr>
          <a:xfrm>
            <a:off x="4346326" y="2011680"/>
            <a:ext cx="1645920" cy="237744"/>
          </a:xfrm>
          <a:prstGeom prst="rect">
            <a:avLst/>
          </a:prstGeom>
          <a:noFill/>
          <a:ln/>
        </p:spPr>
        <p:txBody>
          <a:bodyPr wrap="square" lIns="0" tIns="0" rIns="0" bIns="0" rtlCol="0" anchor="ctr"/>
          <a:lstStyle/>
          <a:p>
            <a:pPr algn="ctr" indent="0" marL="0">
              <a:buNone/>
            </a:pPr>
            <a:r>
              <a:rPr lang="en-US" sz="1000" b="1" dirty="0">
                <a:solidFill>
                  <a:srgbClr val="B5651D"/>
                </a:solidFill>
                <a:latin typeface="Calibri" pitchFamily="34" charset="0"/>
                <a:ea typeface="Calibri" pitchFamily="34" charset="-122"/>
                <a:cs typeface="Calibri" pitchFamily="34" charset="-120"/>
              </a:rPr>
              <a:t>Aug–Oct 2026</a:t>
            </a:r>
            <a:endParaRPr lang="en-US" sz="1000" dirty="0"/>
          </a:p>
        </p:txBody>
      </p:sp>
      <p:sp>
        <p:nvSpPr>
          <p:cNvPr id="14" name="Text 12"/>
          <p:cNvSpPr/>
          <p:nvPr/>
        </p:nvSpPr>
        <p:spPr>
          <a:xfrm>
            <a:off x="4273174" y="2615184"/>
            <a:ext cx="1792224" cy="804672"/>
          </a:xfrm>
          <a:prstGeom prst="rect">
            <a:avLst/>
          </a:prstGeom>
          <a:noFill/>
          <a:ln/>
        </p:spPr>
        <p:txBody>
          <a:bodyPr wrap="square" lIns="0" tIns="0" rIns="0" bIns="0" rtlCol="0" anchor="t"/>
          <a:lstStyle/>
          <a:p>
            <a:pPr algn="ctr" indent="0" marL="0">
              <a:lnSpc>
                <a:spcPts val="1100"/>
              </a:lnSpc>
              <a:buNone/>
            </a:pPr>
            <a:r>
              <a:rPr lang="en-US" sz="860" dirty="0">
                <a:solidFill>
                  <a:srgbClr val="2E2A26"/>
                </a:solidFill>
                <a:latin typeface="Calibri" pitchFamily="34" charset="0"/>
                <a:ea typeface="Calibri" pitchFamily="34" charset="-122"/>
                <a:cs typeface="Calibri" pitchFamily="34" charset="-120"/>
              </a:rPr>
              <a:t>First bans bite: PFAS in EU food-contact packaging (12 Aug), PFHxA in treated textiles (Oct)</a:t>
            </a:r>
            <a:endParaRPr lang="en-US" sz="860" dirty="0"/>
          </a:p>
        </p:txBody>
      </p:sp>
      <p:sp>
        <p:nvSpPr>
          <p:cNvPr id="15" name="Shape 13"/>
          <p:cNvSpPr/>
          <p:nvPr/>
        </p:nvSpPr>
        <p:spPr>
          <a:xfrm>
            <a:off x="6944685" y="2318004"/>
            <a:ext cx="155448" cy="155448"/>
          </a:xfrm>
          <a:prstGeom prst="ellipse">
            <a:avLst/>
          </a:prstGeom>
          <a:solidFill>
            <a:srgbClr val="B0A79B"/>
          </a:solidFill>
          <a:ln w="19050">
            <a:solidFill>
              <a:srgbClr val="F5F3F0"/>
            </a:solidFill>
            <a:prstDash val="solid"/>
          </a:ln>
        </p:spPr>
      </p:sp>
      <p:sp>
        <p:nvSpPr>
          <p:cNvPr id="16" name="Text 14"/>
          <p:cNvSpPr/>
          <p:nvPr/>
        </p:nvSpPr>
        <p:spPr>
          <a:xfrm>
            <a:off x="6199449" y="2011680"/>
            <a:ext cx="1645920" cy="237744"/>
          </a:xfrm>
          <a:prstGeom prst="rect">
            <a:avLst/>
          </a:prstGeom>
          <a:noFill/>
          <a:ln/>
        </p:spPr>
        <p:txBody>
          <a:bodyPr wrap="square" lIns="0" tIns="0" rIns="0" bIns="0" rtlCol="0" anchor="ctr"/>
          <a:lstStyle/>
          <a:p>
            <a:pPr algn="ctr" indent="0" marL="0">
              <a:buNone/>
            </a:pPr>
            <a:r>
              <a:rPr lang="en-US" sz="1000" b="1" dirty="0">
                <a:solidFill>
                  <a:srgbClr val="2E2A26"/>
                </a:solidFill>
                <a:latin typeface="Calibri" pitchFamily="34" charset="0"/>
                <a:ea typeface="Calibri" pitchFamily="34" charset="-122"/>
                <a:cs typeface="Calibri" pitchFamily="34" charset="-120"/>
              </a:rPr>
              <a:t>End 2026</a:t>
            </a:r>
            <a:endParaRPr lang="en-US" sz="1000" dirty="0"/>
          </a:p>
        </p:txBody>
      </p:sp>
      <p:sp>
        <p:nvSpPr>
          <p:cNvPr id="17" name="Text 15"/>
          <p:cNvSpPr/>
          <p:nvPr/>
        </p:nvSpPr>
        <p:spPr>
          <a:xfrm>
            <a:off x="6126297" y="2615184"/>
            <a:ext cx="1792224" cy="804672"/>
          </a:xfrm>
          <a:prstGeom prst="rect">
            <a:avLst/>
          </a:prstGeom>
          <a:noFill/>
          <a:ln/>
        </p:spPr>
        <p:txBody>
          <a:bodyPr wrap="square" lIns="0" tIns="0" rIns="0" bIns="0" rtlCol="0" anchor="t"/>
          <a:lstStyle/>
          <a:p>
            <a:pPr algn="ctr" indent="0" marL="0">
              <a:lnSpc>
                <a:spcPts val="1100"/>
              </a:lnSpc>
              <a:buNone/>
            </a:pPr>
            <a:r>
              <a:rPr lang="en-US" sz="860" dirty="0">
                <a:solidFill>
                  <a:srgbClr val="6B645C"/>
                </a:solidFill>
                <a:latin typeface="Calibri" pitchFamily="34" charset="0"/>
                <a:ea typeface="Calibri" pitchFamily="34" charset="-122"/>
                <a:cs typeface="Calibri" pitchFamily="34" charset="-120"/>
              </a:rPr>
              <a:t>Final committee opinions expected, after a consultation that drew 3,500+ submissions</a:t>
            </a:r>
            <a:endParaRPr lang="en-US" sz="860" dirty="0"/>
          </a:p>
        </p:txBody>
      </p:sp>
      <p:sp>
        <p:nvSpPr>
          <p:cNvPr id="18" name="Shape 16"/>
          <p:cNvSpPr/>
          <p:nvPr/>
        </p:nvSpPr>
        <p:spPr>
          <a:xfrm>
            <a:off x="8797808" y="2318004"/>
            <a:ext cx="155448" cy="155448"/>
          </a:xfrm>
          <a:prstGeom prst="ellipse">
            <a:avLst/>
          </a:prstGeom>
          <a:solidFill>
            <a:srgbClr val="B0A79B"/>
          </a:solidFill>
          <a:ln w="19050">
            <a:solidFill>
              <a:srgbClr val="F5F3F0"/>
            </a:solidFill>
            <a:prstDash val="solid"/>
          </a:ln>
        </p:spPr>
      </p:sp>
      <p:sp>
        <p:nvSpPr>
          <p:cNvPr id="19" name="Text 17"/>
          <p:cNvSpPr/>
          <p:nvPr/>
        </p:nvSpPr>
        <p:spPr>
          <a:xfrm>
            <a:off x="8052572" y="2011680"/>
            <a:ext cx="1645920" cy="237744"/>
          </a:xfrm>
          <a:prstGeom prst="rect">
            <a:avLst/>
          </a:prstGeom>
          <a:noFill/>
          <a:ln/>
        </p:spPr>
        <p:txBody>
          <a:bodyPr wrap="square" lIns="0" tIns="0" rIns="0" bIns="0" rtlCol="0" anchor="ctr"/>
          <a:lstStyle/>
          <a:p>
            <a:pPr algn="ctr" indent="0" marL="0">
              <a:buNone/>
            </a:pPr>
            <a:r>
              <a:rPr lang="en-US" sz="1000" b="1" dirty="0">
                <a:solidFill>
                  <a:srgbClr val="2E2A26"/>
                </a:solidFill>
                <a:latin typeface="Calibri" pitchFamily="34" charset="0"/>
                <a:ea typeface="Calibri" pitchFamily="34" charset="-122"/>
                <a:cs typeface="Calibri" pitchFamily="34" charset="-120"/>
              </a:rPr>
              <a:t>Early 2027</a:t>
            </a:r>
            <a:endParaRPr lang="en-US" sz="1000" dirty="0"/>
          </a:p>
        </p:txBody>
      </p:sp>
      <p:sp>
        <p:nvSpPr>
          <p:cNvPr id="20" name="Text 18"/>
          <p:cNvSpPr/>
          <p:nvPr/>
        </p:nvSpPr>
        <p:spPr>
          <a:xfrm>
            <a:off x="7979420" y="2615184"/>
            <a:ext cx="1792224" cy="804672"/>
          </a:xfrm>
          <a:prstGeom prst="rect">
            <a:avLst/>
          </a:prstGeom>
          <a:noFill/>
          <a:ln/>
        </p:spPr>
        <p:txBody>
          <a:bodyPr wrap="square" lIns="0" tIns="0" rIns="0" bIns="0" rtlCol="0" anchor="t"/>
          <a:lstStyle/>
          <a:p>
            <a:pPr algn="ctr" indent="0" marL="0">
              <a:lnSpc>
                <a:spcPts val="1100"/>
              </a:lnSpc>
              <a:buNone/>
            </a:pPr>
            <a:r>
              <a:rPr lang="en-US" sz="860" dirty="0">
                <a:solidFill>
                  <a:srgbClr val="6B645C"/>
                </a:solidFill>
                <a:latin typeface="Calibri" pitchFamily="34" charset="0"/>
                <a:ea typeface="Calibri" pitchFamily="34" charset="-122"/>
                <a:cs typeface="Calibri" pitchFamily="34" charset="-120"/>
              </a:rPr>
              <a:t>A draft regulation becomes possible</a:t>
            </a:r>
            <a:endParaRPr lang="en-US" sz="860" dirty="0"/>
          </a:p>
        </p:txBody>
      </p:sp>
      <p:sp>
        <p:nvSpPr>
          <p:cNvPr id="21" name="Shape 19"/>
          <p:cNvSpPr/>
          <p:nvPr/>
        </p:nvSpPr>
        <p:spPr>
          <a:xfrm>
            <a:off x="10650931" y="2318004"/>
            <a:ext cx="155448" cy="155448"/>
          </a:xfrm>
          <a:prstGeom prst="ellipse">
            <a:avLst/>
          </a:prstGeom>
          <a:solidFill>
            <a:srgbClr val="B0A79B"/>
          </a:solidFill>
          <a:ln w="19050">
            <a:solidFill>
              <a:srgbClr val="F5F3F0"/>
            </a:solidFill>
            <a:prstDash val="solid"/>
          </a:ln>
        </p:spPr>
      </p:sp>
      <p:sp>
        <p:nvSpPr>
          <p:cNvPr id="22" name="Text 20"/>
          <p:cNvSpPr/>
          <p:nvPr/>
        </p:nvSpPr>
        <p:spPr>
          <a:xfrm>
            <a:off x="9905695" y="2011680"/>
            <a:ext cx="1645920" cy="237744"/>
          </a:xfrm>
          <a:prstGeom prst="rect">
            <a:avLst/>
          </a:prstGeom>
          <a:noFill/>
          <a:ln/>
        </p:spPr>
        <p:txBody>
          <a:bodyPr wrap="square" lIns="0" tIns="0" rIns="0" bIns="0" rtlCol="0" anchor="ctr"/>
          <a:lstStyle/>
          <a:p>
            <a:pPr algn="ctr" indent="0" marL="0">
              <a:buNone/>
            </a:pPr>
            <a:r>
              <a:rPr lang="en-US" sz="1000" b="1" dirty="0">
                <a:solidFill>
                  <a:srgbClr val="2E2A26"/>
                </a:solidFill>
                <a:latin typeface="Calibri" pitchFamily="34" charset="0"/>
                <a:ea typeface="Calibri" pitchFamily="34" charset="-122"/>
                <a:cs typeface="Calibri" pitchFamily="34" charset="-120"/>
              </a:rPr>
              <a:t>~2029</a:t>
            </a:r>
            <a:endParaRPr lang="en-US" sz="1000" dirty="0"/>
          </a:p>
        </p:txBody>
      </p:sp>
      <p:sp>
        <p:nvSpPr>
          <p:cNvPr id="23" name="Text 21"/>
          <p:cNvSpPr/>
          <p:nvPr/>
        </p:nvSpPr>
        <p:spPr>
          <a:xfrm>
            <a:off x="9832543" y="2615184"/>
            <a:ext cx="1792224" cy="804672"/>
          </a:xfrm>
          <a:prstGeom prst="rect">
            <a:avLst/>
          </a:prstGeom>
          <a:noFill/>
          <a:ln/>
        </p:spPr>
        <p:txBody>
          <a:bodyPr wrap="square" lIns="0" tIns="0" rIns="0" bIns="0" rtlCol="0" anchor="t"/>
          <a:lstStyle/>
          <a:p>
            <a:pPr algn="ctr" indent="0" marL="0">
              <a:lnSpc>
                <a:spcPts val="1100"/>
              </a:lnSpc>
              <a:buNone/>
            </a:pPr>
            <a:r>
              <a:rPr lang="en-US" sz="860" dirty="0">
                <a:solidFill>
                  <a:srgbClr val="6B645C"/>
                </a:solidFill>
                <a:latin typeface="Calibri" pitchFamily="34" charset="0"/>
                <a:ea typeface="Calibri" pitchFamily="34" charset="-122"/>
                <a:cs typeface="Calibri" pitchFamily="34" charset="-120"/>
              </a:rPr>
              <a:t>Full adoption. Transition periods run 18 months to 13.5 years by sector</a:t>
            </a:r>
            <a:endParaRPr lang="en-US" sz="860" dirty="0"/>
          </a:p>
        </p:txBody>
      </p:sp>
      <p:sp>
        <p:nvSpPr>
          <p:cNvPr id="24" name="Shape 22"/>
          <p:cNvSpPr/>
          <p:nvPr/>
        </p:nvSpPr>
        <p:spPr>
          <a:xfrm>
            <a:off x="594360" y="3611880"/>
            <a:ext cx="11002975" cy="694944"/>
          </a:xfrm>
          <a:prstGeom prst="roundRect">
            <a:avLst>
              <a:gd name="adj" fmla="val 7895"/>
            </a:avLst>
          </a:prstGeom>
          <a:solidFill>
            <a:srgbClr val="2E2A26"/>
          </a:solidFill>
          <a:ln/>
        </p:spPr>
      </p:sp>
      <p:sp>
        <p:nvSpPr>
          <p:cNvPr id="25" name="Text 23"/>
          <p:cNvSpPr/>
          <p:nvPr/>
        </p:nvSpPr>
        <p:spPr>
          <a:xfrm>
            <a:off x="868680" y="3666744"/>
            <a:ext cx="10454335" cy="585216"/>
          </a:xfrm>
          <a:prstGeom prst="rect">
            <a:avLst/>
          </a:prstGeom>
          <a:noFill/>
          <a:ln/>
        </p:spPr>
        <p:txBody>
          <a:bodyPr wrap="square" lIns="0" tIns="0" rIns="0" bIns="0" rtlCol="0" anchor="ctr"/>
          <a:lstStyle/>
          <a:p>
            <a:pPr indent="0" marL="0">
              <a:lnSpc>
                <a:spcPts val="1500"/>
              </a:lnSpc>
              <a:buNone/>
            </a:pPr>
            <a:r>
              <a:rPr lang="en-US" sz="1100" b="1" dirty="0">
                <a:solidFill>
                  <a:srgbClr val="F5C994"/>
                </a:solidFill>
                <a:latin typeface="Calibri" pitchFamily="34" charset="0"/>
                <a:ea typeface="Calibri" pitchFamily="34" charset="-122"/>
                <a:cs typeface="Calibri" pitchFamily="34" charset="-120"/>
              </a:rPr>
              <a:t>That makes regulation a filter, not just a cost.  </a:t>
            </a:r>
            <a:pPr indent="0" marL="0">
              <a:lnSpc>
                <a:spcPts val="1500"/>
              </a:lnSpc>
              <a:buNone/>
            </a:pPr>
            <a:r>
              <a:rPr lang="en-US" sz="1100" dirty="0">
                <a:solidFill>
                  <a:srgbClr val="E0D9CF"/>
                </a:solidFill>
                <a:latin typeface="Calibri" pitchFamily="34" charset="0"/>
                <a:ea typeface="Calibri" pitchFamily="34" charset="-122"/>
                <a:cs typeface="Calibri" pitchFamily="34" charset="-120"/>
              </a:rPr>
              <a:t>Tracking, testing and reformulating around 10,000 compounds costs serious money. Large technical suppliers can afford it; small ones cannot. Product risk lands well before the headline restriction is final.</a:t>
            </a:r>
            <a:endParaRPr lang="en-US" sz="1100" dirty="0"/>
          </a:p>
        </p:txBody>
      </p:sp>
      <p:sp>
        <p:nvSpPr>
          <p:cNvPr id="26" name="Shape 24"/>
          <p:cNvSpPr/>
          <p:nvPr/>
        </p:nvSpPr>
        <p:spPr>
          <a:xfrm>
            <a:off x="594360" y="4526280"/>
            <a:ext cx="5364328" cy="1335024"/>
          </a:xfrm>
          <a:prstGeom prst="roundRect">
            <a:avLst>
              <a:gd name="adj" fmla="val 4110"/>
            </a:avLst>
          </a:prstGeom>
          <a:solidFill>
            <a:srgbClr val="F6E5E3"/>
          </a:solidFill>
          <a:ln/>
        </p:spPr>
      </p:sp>
      <p:sp>
        <p:nvSpPr>
          <p:cNvPr id="27" name="Text 25"/>
          <p:cNvSpPr/>
          <p:nvPr/>
        </p:nvSpPr>
        <p:spPr>
          <a:xfrm>
            <a:off x="850392" y="4645152"/>
            <a:ext cx="4852264" cy="256032"/>
          </a:xfrm>
          <a:prstGeom prst="rect">
            <a:avLst/>
          </a:prstGeom>
          <a:noFill/>
          <a:ln/>
        </p:spPr>
        <p:txBody>
          <a:bodyPr wrap="square" lIns="0" tIns="0" rIns="0" bIns="0" rtlCol="0" anchor="ctr"/>
          <a:lstStyle/>
          <a:p>
            <a:pPr indent="0" marL="0">
              <a:buNone/>
            </a:pPr>
            <a:r>
              <a:rPr lang="en-US" sz="1300" b="1" dirty="0">
                <a:solidFill>
                  <a:srgbClr val="9B2C2C"/>
                </a:solidFill>
                <a:latin typeface="Georgia" pitchFamily="34" charset="0"/>
                <a:ea typeface="Georgia" pitchFamily="34" charset="-122"/>
                <a:cs typeface="Georgia" pitchFamily="34" charset="-120"/>
              </a:rPr>
              <a:t>Who this hurts</a:t>
            </a:r>
            <a:endParaRPr lang="en-US" sz="1300" dirty="0"/>
          </a:p>
        </p:txBody>
      </p:sp>
      <p:sp>
        <p:nvSpPr>
          <p:cNvPr id="28" name="Text 26"/>
          <p:cNvSpPr/>
          <p:nvPr/>
        </p:nvSpPr>
        <p:spPr>
          <a:xfrm>
            <a:off x="850392" y="4937760"/>
            <a:ext cx="4852264" cy="1042416"/>
          </a:xfrm>
          <a:prstGeom prst="rect">
            <a:avLst/>
          </a:prstGeom>
          <a:noFill/>
          <a:ln/>
        </p:spPr>
        <p:txBody>
          <a:bodyPr wrap="square" lIns="0" tIns="0" rIns="0" bIns="0" rtlCol="0" anchor="t"/>
          <a:lstStyle/>
          <a:p>
            <a:pPr indent="0" marL="0">
              <a:lnSpc>
                <a:spcPts val="1400"/>
              </a:lnSpc>
              <a:buNone/>
            </a:pPr>
            <a:r>
              <a:rPr lang="en-US" sz="1050" dirty="0">
                <a:solidFill>
                  <a:srgbClr val="3D3833"/>
                </a:solidFill>
                <a:latin typeface="Calibri" pitchFamily="34" charset="0"/>
                <a:ea typeface="Calibri" pitchFamily="34" charset="-122"/>
                <a:cs typeface="Calibri" pitchFamily="34" charset="-120"/>
              </a:rPr>
              <a:t>Suppliers without in-house regulatory-affairs capacity to track, test for and reformulate around thousands of individual compounds. For them the restriction is an exit, not a line item. Trading-led Indian exporters selling into the EU are the most exposed.</a:t>
            </a:r>
            <a:endParaRPr lang="en-US" sz="1050" dirty="0"/>
          </a:p>
        </p:txBody>
      </p:sp>
      <p:sp>
        <p:nvSpPr>
          <p:cNvPr id="29" name="Shape 27"/>
          <p:cNvSpPr/>
          <p:nvPr/>
        </p:nvSpPr>
        <p:spPr>
          <a:xfrm>
            <a:off x="6233008" y="4526280"/>
            <a:ext cx="5364328" cy="1335024"/>
          </a:xfrm>
          <a:prstGeom prst="roundRect">
            <a:avLst>
              <a:gd name="adj" fmla="val 4110"/>
            </a:avLst>
          </a:prstGeom>
          <a:solidFill>
            <a:srgbClr val="E2ECF2"/>
          </a:solidFill>
          <a:ln/>
        </p:spPr>
      </p:sp>
      <p:sp>
        <p:nvSpPr>
          <p:cNvPr id="30" name="Text 28"/>
          <p:cNvSpPr/>
          <p:nvPr/>
        </p:nvSpPr>
        <p:spPr>
          <a:xfrm>
            <a:off x="6489040" y="4645152"/>
            <a:ext cx="4852264" cy="256032"/>
          </a:xfrm>
          <a:prstGeom prst="rect">
            <a:avLst/>
          </a:prstGeom>
          <a:noFill/>
          <a:ln/>
        </p:spPr>
        <p:txBody>
          <a:bodyPr wrap="square" lIns="0" tIns="0" rIns="0" bIns="0" rtlCol="0" anchor="ctr"/>
          <a:lstStyle/>
          <a:p>
            <a:pPr indent="0" marL="0">
              <a:buNone/>
            </a:pPr>
            <a:r>
              <a:rPr lang="en-US" sz="1300" b="1" dirty="0">
                <a:solidFill>
                  <a:srgbClr val="1F6087"/>
                </a:solidFill>
                <a:latin typeface="Georgia" pitchFamily="34" charset="0"/>
                <a:ea typeface="Georgia" pitchFamily="34" charset="-122"/>
                <a:cs typeface="Georgia" pitchFamily="34" charset="-120"/>
              </a:rPr>
              <a:t>India is running the other way</a:t>
            </a:r>
            <a:endParaRPr lang="en-US" sz="1300" dirty="0"/>
          </a:p>
        </p:txBody>
      </p:sp>
      <p:sp>
        <p:nvSpPr>
          <p:cNvPr id="31" name="Text 29"/>
          <p:cNvSpPr/>
          <p:nvPr/>
        </p:nvSpPr>
        <p:spPr>
          <a:xfrm>
            <a:off x="6489040" y="4937760"/>
            <a:ext cx="4852264" cy="1042416"/>
          </a:xfrm>
          <a:prstGeom prst="rect">
            <a:avLst/>
          </a:prstGeom>
          <a:noFill/>
          <a:ln/>
        </p:spPr>
        <p:txBody>
          <a:bodyPr wrap="square" lIns="0" tIns="0" rIns="0" bIns="0" rtlCol="0" anchor="t"/>
          <a:lstStyle/>
          <a:p>
            <a:pPr indent="0" marL="0">
              <a:lnSpc>
                <a:spcPts val="1400"/>
              </a:lnSpc>
              <a:buNone/>
            </a:pPr>
            <a:r>
              <a:rPr lang="en-US" sz="1050" dirty="0">
                <a:solidFill>
                  <a:srgbClr val="3D3833"/>
                </a:solidFill>
                <a:latin typeface="Calibri" pitchFamily="34" charset="0"/>
                <a:ea typeface="Calibri" pitchFamily="34" charset="-122"/>
                <a:cs typeface="Calibri" pitchFamily="34" charset="-120"/>
              </a:rPr>
              <a:t>Government PCPIR investment clusters target $142B by 2025 → $213B by 2030 → $284B by 2035, with ~3.38M jobs projected and 420K already in place. India is spending to become capable of clearing exactly the bar Europe is raising.</a:t>
            </a:r>
            <a:endParaRPr lang="en-US" sz="1050" dirty="0"/>
          </a:p>
        </p:txBody>
      </p:sp>
      <p:sp>
        <p:nvSpPr>
          <p:cNvPr id="32" name="Text 30"/>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ECHA committee timelines via CIRS Group, Greenberg Traurig, White &amp; Case, A&amp;O Shearman, Certivo, 2026; IBEF citing Government of India PCPIR data</a:t>
            </a:r>
            <a:endParaRPr lang="en-US" sz="800" dirty="0"/>
          </a:p>
        </p:txBody>
      </p:sp>
      <p:sp>
        <p:nvSpPr>
          <p:cNvPr id="33" name="Text 31"/>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07 / 13</a:t>
            </a:r>
            <a:endParaRPr lang="en-US" sz="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5  ·  FUNDING &amp; ENVIRONMENT</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3000" b="1" dirty="0">
                <a:solidFill>
                  <a:srgbClr val="2E2A26"/>
                </a:solidFill>
                <a:latin typeface="Georgia" pitchFamily="34" charset="0"/>
                <a:ea typeface="Georgia" pitchFamily="34" charset="-122"/>
                <a:cs typeface="Georgia" pitchFamily="34" charset="-120"/>
              </a:rPr>
              <a:t>Capital is available, but it is picky</a:t>
            </a:r>
            <a:endParaRPr lang="en-US" sz="30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Money is following differentiation and leaving commodity, Europe-exposed assets behind.</a:t>
            </a:r>
            <a:endParaRPr lang="en-US" sz="1250" dirty="0"/>
          </a:p>
        </p:txBody>
      </p:sp>
      <p:sp>
        <p:nvSpPr>
          <p:cNvPr id="5" name="Shape 3"/>
          <p:cNvSpPr/>
          <p:nvPr/>
        </p:nvSpPr>
        <p:spPr>
          <a:xfrm>
            <a:off x="594360" y="1847088"/>
            <a:ext cx="3509162" cy="1078992"/>
          </a:xfrm>
          <a:prstGeom prst="roundRect">
            <a:avLst>
              <a:gd name="adj" fmla="val 5085"/>
            </a:avLst>
          </a:prstGeom>
          <a:solidFill>
            <a:srgbClr val="FFFFFF"/>
          </a:solidFill>
          <a:ln w="9525">
            <a:solidFill>
              <a:srgbClr val="DED7CD"/>
            </a:solidFill>
            <a:prstDash val="solid"/>
          </a:ln>
        </p:spPr>
      </p:sp>
      <p:sp>
        <p:nvSpPr>
          <p:cNvPr id="6" name="Text 4"/>
          <p:cNvSpPr/>
          <p:nvPr/>
        </p:nvSpPr>
        <p:spPr>
          <a:xfrm>
            <a:off x="832104" y="1938528"/>
            <a:ext cx="3033674" cy="420624"/>
          </a:xfrm>
          <a:prstGeom prst="rect">
            <a:avLst/>
          </a:prstGeom>
          <a:noFill/>
          <a:ln/>
        </p:spPr>
        <p:txBody>
          <a:bodyPr wrap="square" lIns="0" tIns="0" rIns="0" bIns="0" rtlCol="0" anchor="ctr"/>
          <a:lstStyle/>
          <a:p>
            <a:pPr indent="0" marL="0">
              <a:buNone/>
            </a:pPr>
            <a:r>
              <a:rPr lang="en-US" sz="2400" b="1" dirty="0">
                <a:solidFill>
                  <a:srgbClr val="B5651D"/>
                </a:solidFill>
                <a:latin typeface="Georgia" pitchFamily="34" charset="0"/>
                <a:ea typeface="Georgia" pitchFamily="34" charset="-122"/>
                <a:cs typeface="Georgia" pitchFamily="34" charset="-120"/>
              </a:rPr>
              <a:t>$67B</a:t>
            </a:r>
            <a:endParaRPr lang="en-US" sz="2400" dirty="0"/>
          </a:p>
        </p:txBody>
      </p:sp>
      <p:sp>
        <p:nvSpPr>
          <p:cNvPr id="7" name="Text 5"/>
          <p:cNvSpPr/>
          <p:nvPr/>
        </p:nvSpPr>
        <p:spPr>
          <a:xfrm>
            <a:off x="832104" y="2359152"/>
            <a:ext cx="3033674" cy="457200"/>
          </a:xfrm>
          <a:prstGeom prst="rect">
            <a:avLst/>
          </a:prstGeom>
          <a:noFill/>
          <a:ln/>
        </p:spPr>
        <p:txBody>
          <a:bodyPr wrap="square" lIns="0" tIns="0" rIns="0" bIns="0" rtlCol="0" anchor="t"/>
          <a:lstStyle/>
          <a:p>
            <a:pPr indent="0" marL="0">
              <a:lnSpc>
                <a:spcPts val="1200"/>
              </a:lnSpc>
              <a:buNone/>
            </a:pPr>
            <a:r>
              <a:rPr lang="en-US" sz="980" dirty="0">
                <a:solidFill>
                  <a:srgbClr val="6B645C"/>
                </a:solidFill>
                <a:latin typeface="Calibri" pitchFamily="34" charset="0"/>
                <a:ea typeface="Calibri" pitchFamily="34" charset="-122"/>
                <a:cs typeface="Calibri" pitchFamily="34" charset="-120"/>
              </a:rPr>
              <a:t>M&amp;A deal value, TTM through Q1 2026, across 552 deals</a:t>
            </a:r>
            <a:endParaRPr lang="en-US" sz="980" dirty="0"/>
          </a:p>
        </p:txBody>
      </p:sp>
      <p:sp>
        <p:nvSpPr>
          <p:cNvPr id="8" name="Shape 6"/>
          <p:cNvSpPr/>
          <p:nvPr/>
        </p:nvSpPr>
        <p:spPr>
          <a:xfrm>
            <a:off x="4341266" y="1847088"/>
            <a:ext cx="3509162" cy="1078992"/>
          </a:xfrm>
          <a:prstGeom prst="roundRect">
            <a:avLst>
              <a:gd name="adj" fmla="val 5085"/>
            </a:avLst>
          </a:prstGeom>
          <a:solidFill>
            <a:srgbClr val="FFFFFF"/>
          </a:solidFill>
          <a:ln w="9525">
            <a:solidFill>
              <a:srgbClr val="DED7CD"/>
            </a:solidFill>
            <a:prstDash val="solid"/>
          </a:ln>
        </p:spPr>
      </p:sp>
      <p:sp>
        <p:nvSpPr>
          <p:cNvPr id="9" name="Text 7"/>
          <p:cNvSpPr/>
          <p:nvPr/>
        </p:nvSpPr>
        <p:spPr>
          <a:xfrm>
            <a:off x="4579010" y="1938528"/>
            <a:ext cx="3033674" cy="420624"/>
          </a:xfrm>
          <a:prstGeom prst="rect">
            <a:avLst/>
          </a:prstGeom>
          <a:noFill/>
          <a:ln/>
        </p:spPr>
        <p:txBody>
          <a:bodyPr wrap="square" lIns="0" tIns="0" rIns="0" bIns="0" rtlCol="0" anchor="ctr"/>
          <a:lstStyle/>
          <a:p>
            <a:pPr indent="0" marL="0">
              <a:buNone/>
            </a:pPr>
            <a:r>
              <a:rPr lang="en-US" sz="2400" b="1" dirty="0">
                <a:solidFill>
                  <a:srgbClr val="B5651D"/>
                </a:solidFill>
                <a:latin typeface="Georgia" pitchFamily="34" charset="0"/>
                <a:ea typeface="Georgia" pitchFamily="34" charset="-122"/>
                <a:cs typeface="Georgia" pitchFamily="34" charset="-120"/>
              </a:rPr>
              <a:t>70%</a:t>
            </a:r>
            <a:endParaRPr lang="en-US" sz="2400" dirty="0"/>
          </a:p>
        </p:txBody>
      </p:sp>
      <p:sp>
        <p:nvSpPr>
          <p:cNvPr id="10" name="Text 8"/>
          <p:cNvSpPr/>
          <p:nvPr/>
        </p:nvSpPr>
        <p:spPr>
          <a:xfrm>
            <a:off x="4579010" y="2359152"/>
            <a:ext cx="3033674" cy="457200"/>
          </a:xfrm>
          <a:prstGeom prst="rect">
            <a:avLst/>
          </a:prstGeom>
          <a:noFill/>
          <a:ln/>
        </p:spPr>
        <p:txBody>
          <a:bodyPr wrap="square" lIns="0" tIns="0" rIns="0" bIns="0" rtlCol="0" anchor="t"/>
          <a:lstStyle/>
          <a:p>
            <a:pPr indent="0" marL="0">
              <a:lnSpc>
                <a:spcPts val="1200"/>
              </a:lnSpc>
              <a:buNone/>
            </a:pPr>
            <a:r>
              <a:rPr lang="en-US" sz="980" dirty="0">
                <a:solidFill>
                  <a:srgbClr val="6B645C"/>
                </a:solidFill>
                <a:latin typeface="Calibri" pitchFamily="34" charset="0"/>
                <a:ea typeface="Calibri" pitchFamily="34" charset="-122"/>
                <a:cs typeface="Calibri" pitchFamily="34" charset="-120"/>
              </a:rPr>
              <a:t>Of that value from just 11 deals over $1B — concentrated, not broad</a:t>
            </a:r>
            <a:endParaRPr lang="en-US" sz="980" dirty="0"/>
          </a:p>
        </p:txBody>
      </p:sp>
      <p:sp>
        <p:nvSpPr>
          <p:cNvPr id="11" name="Shape 9"/>
          <p:cNvSpPr/>
          <p:nvPr/>
        </p:nvSpPr>
        <p:spPr>
          <a:xfrm>
            <a:off x="8088173" y="1847088"/>
            <a:ext cx="3509162" cy="1078992"/>
          </a:xfrm>
          <a:prstGeom prst="roundRect">
            <a:avLst>
              <a:gd name="adj" fmla="val 5085"/>
            </a:avLst>
          </a:prstGeom>
          <a:solidFill>
            <a:srgbClr val="FFFFFF"/>
          </a:solidFill>
          <a:ln w="9525">
            <a:solidFill>
              <a:srgbClr val="DED7CD"/>
            </a:solidFill>
            <a:prstDash val="solid"/>
          </a:ln>
        </p:spPr>
      </p:sp>
      <p:sp>
        <p:nvSpPr>
          <p:cNvPr id="12" name="Text 10"/>
          <p:cNvSpPr/>
          <p:nvPr/>
        </p:nvSpPr>
        <p:spPr>
          <a:xfrm>
            <a:off x="8325917" y="1938528"/>
            <a:ext cx="3033674" cy="420624"/>
          </a:xfrm>
          <a:prstGeom prst="rect">
            <a:avLst/>
          </a:prstGeom>
          <a:noFill/>
          <a:ln/>
        </p:spPr>
        <p:txBody>
          <a:bodyPr wrap="square" lIns="0" tIns="0" rIns="0" bIns="0" rtlCol="0" anchor="ctr"/>
          <a:lstStyle/>
          <a:p>
            <a:pPr indent="0" marL="0">
              <a:buNone/>
            </a:pPr>
            <a:r>
              <a:rPr lang="en-US" sz="2400" b="1" dirty="0">
                <a:solidFill>
                  <a:srgbClr val="B5651D"/>
                </a:solidFill>
                <a:latin typeface="Georgia" pitchFamily="34" charset="0"/>
                <a:ea typeface="Georgia" pitchFamily="34" charset="-122"/>
                <a:cs typeface="Georgia" pitchFamily="34" charset="-120"/>
              </a:rPr>
              <a:t>~2/3</a:t>
            </a:r>
            <a:endParaRPr lang="en-US" sz="2400" dirty="0"/>
          </a:p>
        </p:txBody>
      </p:sp>
      <p:sp>
        <p:nvSpPr>
          <p:cNvPr id="13" name="Text 11"/>
          <p:cNvSpPr/>
          <p:nvPr/>
        </p:nvSpPr>
        <p:spPr>
          <a:xfrm>
            <a:off x="8325917" y="2359152"/>
            <a:ext cx="3033674" cy="457200"/>
          </a:xfrm>
          <a:prstGeom prst="rect">
            <a:avLst/>
          </a:prstGeom>
          <a:noFill/>
          <a:ln/>
        </p:spPr>
        <p:txBody>
          <a:bodyPr wrap="square" lIns="0" tIns="0" rIns="0" bIns="0" rtlCol="0" anchor="t"/>
          <a:lstStyle/>
          <a:p>
            <a:pPr indent="0" marL="0">
              <a:lnSpc>
                <a:spcPts val="1200"/>
              </a:lnSpc>
              <a:buNone/>
            </a:pPr>
            <a:r>
              <a:rPr lang="en-US" sz="980" dirty="0">
                <a:solidFill>
                  <a:srgbClr val="6B645C"/>
                </a:solidFill>
                <a:latin typeface="Calibri" pitchFamily="34" charset="0"/>
                <a:ea typeface="Calibri" pitchFamily="34" charset="-122"/>
                <a:cs typeface="Calibri" pitchFamily="34" charset="-120"/>
              </a:rPr>
              <a:t>Of chemical deals over 18 months were specialty, tech or sustainability-linked</a:t>
            </a:r>
            <a:endParaRPr lang="en-US" sz="980" dirty="0"/>
          </a:p>
        </p:txBody>
      </p:sp>
      <p:sp>
        <p:nvSpPr>
          <p:cNvPr id="14" name="Shape 12"/>
          <p:cNvSpPr/>
          <p:nvPr/>
        </p:nvSpPr>
        <p:spPr>
          <a:xfrm>
            <a:off x="594360" y="3108960"/>
            <a:ext cx="5806440" cy="2414016"/>
          </a:xfrm>
          <a:prstGeom prst="roundRect">
            <a:avLst>
              <a:gd name="adj" fmla="val 2273"/>
            </a:avLst>
          </a:prstGeom>
          <a:solidFill>
            <a:srgbClr val="FFFFFF"/>
          </a:solidFill>
          <a:ln w="9525">
            <a:solidFill>
              <a:srgbClr val="DED7CD"/>
            </a:solidFill>
            <a:prstDash val="solid"/>
          </a:ln>
        </p:spPr>
      </p:sp>
      <p:sp>
        <p:nvSpPr>
          <p:cNvPr id="15" name="Text 13"/>
          <p:cNvSpPr/>
          <p:nvPr/>
        </p:nvSpPr>
        <p:spPr>
          <a:xfrm>
            <a:off x="850392" y="3218688"/>
            <a:ext cx="5303520" cy="256032"/>
          </a:xfrm>
          <a:prstGeom prst="rect">
            <a:avLst/>
          </a:prstGeom>
          <a:noFill/>
          <a:ln/>
        </p:spPr>
        <p:txBody>
          <a:bodyPr wrap="square" lIns="0" tIns="0" rIns="0" bIns="0" rtlCol="0" anchor="ctr"/>
          <a:lstStyle/>
          <a:p>
            <a:pPr indent="0" marL="0">
              <a:buNone/>
            </a:pPr>
            <a:r>
              <a:rPr lang="en-US" sz="1300" b="1" dirty="0">
                <a:solidFill>
                  <a:srgbClr val="2E2A26"/>
                </a:solidFill>
                <a:latin typeface="Georgia" pitchFamily="34" charset="0"/>
                <a:ea typeface="Georgia" pitchFamily="34" charset="-122"/>
                <a:cs typeface="Georgia" pitchFamily="34" charset="-120"/>
              </a:rPr>
              <a:t>Named 2026 deals — where the money actually went</a:t>
            </a:r>
            <a:endParaRPr lang="en-US" sz="1300" dirty="0"/>
          </a:p>
        </p:txBody>
      </p:sp>
      <p:sp>
        <p:nvSpPr>
          <p:cNvPr id="16" name="Text 14"/>
          <p:cNvSpPr/>
          <p:nvPr/>
        </p:nvSpPr>
        <p:spPr>
          <a:xfrm>
            <a:off x="941832" y="3511296"/>
            <a:ext cx="5212080" cy="1901952"/>
          </a:xfrm>
          <a:prstGeom prst="rect">
            <a:avLst/>
          </a:prstGeom>
          <a:noFill/>
          <a:ln/>
        </p:spPr>
        <p:txBody>
          <a:bodyPr wrap="square" lIns="0" tIns="0" rIns="0" bIns="0" rtlCol="0" anchor="t"/>
          <a:lstStyle/>
          <a:p>
            <a:pPr marL="342900" indent="-342900">
              <a:lnSpc>
                <a:spcPts val="1300"/>
              </a:lnSpc>
              <a:spcAft>
                <a:spcPts val="700"/>
              </a:spcAft>
              <a:buSzPct val="100000"/>
              <a:buChar char="•"/>
            </a:pPr>
            <a:r>
              <a:rPr lang="en-US" sz="980" dirty="0">
                <a:solidFill>
                  <a:srgbClr val="3D3833"/>
                </a:solidFill>
                <a:latin typeface="Calibri" pitchFamily="34" charset="0"/>
                <a:ea typeface="Calibri" pitchFamily="34" charset="-122"/>
                <a:cs typeface="Calibri" pitchFamily="34" charset="-120"/>
              </a:rPr>
              <a:t>Windjammer Capital acquired MFG Chemical, a water-treatment and coatings formulator (Jan 2026)</a:t>
            </a:r>
            <a:endParaRPr lang="en-US" sz="980" dirty="0"/>
          </a:p>
          <a:p>
            <a:pPr marL="342900" indent="-342900">
              <a:lnSpc>
                <a:spcPts val="1300"/>
              </a:lnSpc>
              <a:spcAft>
                <a:spcPts val="700"/>
              </a:spcAft>
              <a:buSzPct val="100000"/>
              <a:buChar char="•"/>
            </a:pPr>
            <a:r>
              <a:rPr lang="en-US" sz="980" dirty="0">
                <a:solidFill>
                  <a:srgbClr val="3D3833"/>
                </a:solidFill>
                <a:latin typeface="Calibri" pitchFamily="34" charset="0"/>
                <a:ea typeface="Calibri" pitchFamily="34" charset="-122"/>
                <a:cs typeface="Calibri" pitchFamily="34" charset="-120"/>
              </a:rPr>
              <a:t>Solstice agreed to acquire Element Solutions, building an electronics and AI-infrastructure materials platform (Jul 2026)</a:t>
            </a:r>
            <a:endParaRPr lang="en-US" sz="980" dirty="0"/>
          </a:p>
          <a:p>
            <a:pPr marL="342900" indent="-342900">
              <a:lnSpc>
                <a:spcPts val="1300"/>
              </a:lnSpc>
              <a:spcAft>
                <a:spcPts val="700"/>
              </a:spcAft>
              <a:buSzPct val="100000"/>
              <a:buChar char="•"/>
            </a:pPr>
            <a:r>
              <a:rPr lang="en-US" sz="980" dirty="0">
                <a:solidFill>
                  <a:srgbClr val="3D3833"/>
                </a:solidFill>
                <a:latin typeface="Calibri" pitchFamily="34" charset="0"/>
                <a:ea typeface="Calibri" pitchFamily="34" charset="-122"/>
                <a:cs typeface="Calibri" pitchFamily="34" charset="-120"/>
              </a:rPr>
              <a:t>Carlyle acquired 60% of BASF Coatings for €7.7B (Jun 2026) — a major shedding a business to redeploy capital</a:t>
            </a:r>
            <a:endParaRPr lang="en-US" sz="980" dirty="0"/>
          </a:p>
          <a:p>
            <a:pPr marL="342900" indent="-342900">
              <a:lnSpc>
                <a:spcPts val="1300"/>
              </a:lnSpc>
              <a:spcAft>
                <a:spcPts val="700"/>
              </a:spcAft>
              <a:buSzPct val="100000"/>
              <a:buChar char="•"/>
            </a:pPr>
            <a:r>
              <a:rPr lang="en-US" sz="980" dirty="0">
                <a:solidFill>
                  <a:srgbClr val="3D3833"/>
                </a:solidFill>
                <a:latin typeface="Calibri" pitchFamily="34" charset="0"/>
                <a:ea typeface="Calibri" pitchFamily="34" charset="-122"/>
                <a:cs typeface="Calibri" pitchFamily="34" charset="-120"/>
              </a:rPr>
              <a:t>Henkel acquired Stahl for €2.1B (2026), extending adhesives into high-performance coatings</a:t>
            </a:r>
            <a:endParaRPr lang="en-US" sz="980" dirty="0"/>
          </a:p>
          <a:p>
            <a:pPr marL="342900" indent="-342900">
              <a:lnSpc>
                <a:spcPts val="1300"/>
              </a:lnSpc>
              <a:spcAft>
                <a:spcPts val="700"/>
              </a:spcAft>
              <a:buSzPct val="100000"/>
              <a:buChar char="•"/>
            </a:pPr>
            <a:r>
              <a:rPr lang="en-US" sz="980" dirty="0">
                <a:solidFill>
                  <a:srgbClr val="3D3833"/>
                </a:solidFill>
                <a:latin typeface="Calibri" pitchFamily="34" charset="0"/>
                <a:ea typeface="Calibri" pitchFamily="34" charset="-122"/>
                <a:cs typeface="Calibri" pitchFamily="34" charset="-120"/>
              </a:rPr>
              <a:t>Umicore acquired specialty-ligand technology from Solvias to deepen precious-metals chemistry</a:t>
            </a:r>
            <a:endParaRPr lang="en-US" sz="980" dirty="0"/>
          </a:p>
        </p:txBody>
      </p:sp>
      <p:sp>
        <p:nvSpPr>
          <p:cNvPr id="17" name="Shape 15"/>
          <p:cNvSpPr/>
          <p:nvPr/>
        </p:nvSpPr>
        <p:spPr>
          <a:xfrm>
            <a:off x="6675120" y="3108960"/>
            <a:ext cx="4922215" cy="841248"/>
          </a:xfrm>
          <a:prstGeom prst="roundRect">
            <a:avLst>
              <a:gd name="adj" fmla="val 6522"/>
            </a:avLst>
          </a:prstGeom>
          <a:solidFill>
            <a:srgbClr val="F6E5E3"/>
          </a:solidFill>
          <a:ln/>
        </p:spPr>
      </p:sp>
      <p:sp>
        <p:nvSpPr>
          <p:cNvPr id="18" name="Text 16"/>
          <p:cNvSpPr/>
          <p:nvPr/>
        </p:nvSpPr>
        <p:spPr>
          <a:xfrm>
            <a:off x="6912864" y="3182112"/>
            <a:ext cx="4446727" cy="219456"/>
          </a:xfrm>
          <a:prstGeom prst="rect">
            <a:avLst/>
          </a:prstGeom>
          <a:noFill/>
          <a:ln/>
        </p:spPr>
        <p:txBody>
          <a:bodyPr wrap="square" lIns="0" tIns="0" rIns="0" bIns="0" rtlCol="0" anchor="ctr"/>
          <a:lstStyle/>
          <a:p>
            <a:pPr indent="0" marL="0">
              <a:buNone/>
            </a:pPr>
            <a:r>
              <a:rPr lang="en-US" sz="1000" b="1" spc="100" kern="0" dirty="0">
                <a:solidFill>
                  <a:srgbClr val="9B2C2C"/>
                </a:solidFill>
                <a:latin typeface="Calibri" pitchFamily="34" charset="0"/>
                <a:ea typeface="Calibri" pitchFamily="34" charset="-122"/>
                <a:cs typeface="Calibri" pitchFamily="34" charset="-120"/>
              </a:rPr>
              <a:t>Headwind</a:t>
            </a:r>
            <a:endParaRPr lang="en-US" sz="1000" dirty="0"/>
          </a:p>
        </p:txBody>
      </p:sp>
      <p:sp>
        <p:nvSpPr>
          <p:cNvPr id="19" name="Text 17"/>
          <p:cNvSpPr/>
          <p:nvPr/>
        </p:nvSpPr>
        <p:spPr>
          <a:xfrm>
            <a:off x="6912864" y="3401568"/>
            <a:ext cx="4446727" cy="493776"/>
          </a:xfrm>
          <a:prstGeom prst="rect">
            <a:avLst/>
          </a:prstGeom>
          <a:noFill/>
          <a:ln/>
        </p:spPr>
        <p:txBody>
          <a:bodyPr wrap="square" lIns="0" tIns="0" rIns="0" bIns="0" rtlCol="0" anchor="t"/>
          <a:lstStyle/>
          <a:p>
            <a:pPr indent="0" marL="0">
              <a:lnSpc>
                <a:spcPts val="1200"/>
              </a:lnSpc>
              <a:buNone/>
            </a:pPr>
            <a:r>
              <a:rPr lang="en-US" sz="980" dirty="0">
                <a:solidFill>
                  <a:srgbClr val="3D3833"/>
                </a:solidFill>
                <a:latin typeface="Calibri" pitchFamily="34" charset="0"/>
                <a:ea typeface="Calibri" pitchFamily="34" charset="-122"/>
                <a:cs typeface="Calibri" pitchFamily="34" charset="-120"/>
              </a:rPr>
              <a:t>S&amp;P Global expects Chinese commodity overcapacity to pressure prices for at least two more years; global production growth cut to ~2% for 2026.</a:t>
            </a:r>
            <a:endParaRPr lang="en-US" sz="980" dirty="0"/>
          </a:p>
        </p:txBody>
      </p:sp>
      <p:sp>
        <p:nvSpPr>
          <p:cNvPr id="20" name="Shape 18"/>
          <p:cNvSpPr/>
          <p:nvPr/>
        </p:nvSpPr>
        <p:spPr>
          <a:xfrm>
            <a:off x="6675120" y="4078224"/>
            <a:ext cx="4922215" cy="841248"/>
          </a:xfrm>
          <a:prstGeom prst="roundRect">
            <a:avLst>
              <a:gd name="adj" fmla="val 6522"/>
            </a:avLst>
          </a:prstGeom>
          <a:solidFill>
            <a:srgbClr val="E2ECF2"/>
          </a:solidFill>
          <a:ln/>
        </p:spPr>
      </p:sp>
      <p:sp>
        <p:nvSpPr>
          <p:cNvPr id="21" name="Text 19"/>
          <p:cNvSpPr/>
          <p:nvPr/>
        </p:nvSpPr>
        <p:spPr>
          <a:xfrm>
            <a:off x="6912864" y="4151376"/>
            <a:ext cx="4446727" cy="219456"/>
          </a:xfrm>
          <a:prstGeom prst="rect">
            <a:avLst/>
          </a:prstGeom>
          <a:noFill/>
          <a:ln/>
        </p:spPr>
        <p:txBody>
          <a:bodyPr wrap="square" lIns="0" tIns="0" rIns="0" bIns="0" rtlCol="0" anchor="ctr"/>
          <a:lstStyle/>
          <a:p>
            <a:pPr indent="0" marL="0">
              <a:buNone/>
            </a:pPr>
            <a:r>
              <a:rPr lang="en-US" sz="1000" b="1" spc="100" kern="0" dirty="0">
                <a:solidFill>
                  <a:srgbClr val="1F6087"/>
                </a:solidFill>
                <a:latin typeface="Calibri" pitchFamily="34" charset="0"/>
                <a:ea typeface="Calibri" pitchFamily="34" charset="-122"/>
                <a:cs typeface="Calibri" pitchFamily="34" charset="-120"/>
              </a:rPr>
              <a:t>Bright spot</a:t>
            </a:r>
            <a:endParaRPr lang="en-US" sz="1000" dirty="0"/>
          </a:p>
        </p:txBody>
      </p:sp>
      <p:sp>
        <p:nvSpPr>
          <p:cNvPr id="22" name="Text 20"/>
          <p:cNvSpPr/>
          <p:nvPr/>
        </p:nvSpPr>
        <p:spPr>
          <a:xfrm>
            <a:off x="6912864" y="4370832"/>
            <a:ext cx="4446727" cy="493776"/>
          </a:xfrm>
          <a:prstGeom prst="rect">
            <a:avLst/>
          </a:prstGeom>
          <a:noFill/>
          <a:ln/>
        </p:spPr>
        <p:txBody>
          <a:bodyPr wrap="square" lIns="0" tIns="0" rIns="0" bIns="0" rtlCol="0" anchor="t"/>
          <a:lstStyle/>
          <a:p>
            <a:pPr indent="0" marL="0">
              <a:lnSpc>
                <a:spcPts val="1200"/>
              </a:lnSpc>
              <a:buNone/>
            </a:pPr>
            <a:r>
              <a:rPr lang="en-US" sz="980" dirty="0">
                <a:solidFill>
                  <a:srgbClr val="3D3833"/>
                </a:solidFill>
                <a:latin typeface="Calibri" pitchFamily="34" charset="0"/>
                <a:ea typeface="Calibri" pitchFamily="34" charset="-122"/>
                <a:cs typeface="Calibri" pitchFamily="34" charset="-120"/>
              </a:rPr>
              <a:t>Global semiconductor market projected to grow 8.5% in 2026, past $760B, on the way to $1T by 2030 — and chemicals are 9–14% of the bill of materials.</a:t>
            </a:r>
            <a:endParaRPr lang="en-US" sz="980" dirty="0"/>
          </a:p>
        </p:txBody>
      </p:sp>
      <p:sp>
        <p:nvSpPr>
          <p:cNvPr id="23" name="Shape 21"/>
          <p:cNvSpPr/>
          <p:nvPr/>
        </p:nvSpPr>
        <p:spPr>
          <a:xfrm>
            <a:off x="594360" y="5705856"/>
            <a:ext cx="11002975" cy="566928"/>
          </a:xfrm>
          <a:prstGeom prst="roundRect">
            <a:avLst>
              <a:gd name="adj" fmla="val 9677"/>
            </a:avLst>
          </a:prstGeom>
          <a:solidFill>
            <a:srgbClr val="F4E6D8"/>
          </a:solidFill>
          <a:ln/>
        </p:spPr>
      </p:sp>
      <p:sp>
        <p:nvSpPr>
          <p:cNvPr id="24" name="Text 22"/>
          <p:cNvSpPr/>
          <p:nvPr/>
        </p:nvSpPr>
        <p:spPr>
          <a:xfrm>
            <a:off x="850392" y="5760720"/>
            <a:ext cx="10490911" cy="457200"/>
          </a:xfrm>
          <a:prstGeom prst="rect">
            <a:avLst/>
          </a:prstGeom>
          <a:noFill/>
          <a:ln/>
        </p:spPr>
        <p:txBody>
          <a:bodyPr wrap="square" lIns="0" tIns="0" rIns="0" bIns="0" rtlCol="0" anchor="ctr"/>
          <a:lstStyle/>
          <a:p>
            <a:pPr indent="0" marL="0">
              <a:buNone/>
            </a:pPr>
            <a:r>
              <a:rPr lang="en-US" sz="1000" b="1" dirty="0">
                <a:solidFill>
                  <a:srgbClr val="B5651D"/>
                </a:solidFill>
                <a:latin typeface="Calibri" pitchFamily="34" charset="0"/>
                <a:ea typeface="Calibri" pitchFamily="34" charset="-122"/>
                <a:cs typeface="Calibri" pitchFamily="34" charset="-120"/>
              </a:rPr>
              <a:t>The read:  </a:t>
            </a:r>
            <a:pPr indent="0" marL="0">
              <a:buNone/>
            </a:pPr>
            <a:r>
              <a:rPr lang="en-US" sz="1000" dirty="0">
                <a:solidFill>
                  <a:srgbClr val="3D3833"/>
                </a:solidFill>
                <a:latin typeface="Calibri" pitchFamily="34" charset="0"/>
                <a:ea typeface="Calibri" pitchFamily="34" charset="-122"/>
                <a:cs typeface="Calibri" pitchFamily="34" charset="-120"/>
              </a:rPr>
              <a:t>specialty platforms in coatings, advanced materials, water, hygiene and nutrition still draw premium multiples. Commodity assets, especially in Europe, face structural valuation pressure from energy costs and Chinese import competition. The same industry is being repriced in two directions at once.</a:t>
            </a:r>
            <a:endParaRPr lang="en-US" sz="1000" dirty="0"/>
          </a:p>
        </p:txBody>
      </p:sp>
      <p:sp>
        <p:nvSpPr>
          <p:cNvPr id="25" name="Text 23"/>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PwC Chemicals Deals Outlook, mid-2026; Wood Mackenzie “Beyond commodities,” 19 Nov 2025; S&amp;P Global Ratings, 6 Jan 2026; Deloitte 2026 Outlook</a:t>
            </a:r>
            <a:endParaRPr lang="en-US" sz="800" dirty="0"/>
          </a:p>
        </p:txBody>
      </p:sp>
      <p:sp>
        <p:nvSpPr>
          <p:cNvPr id="26" name="Text 24"/>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08 / 13</a:t>
            </a:r>
            <a:endParaRPr lang="en-US" sz="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6  ·  PUBLIC SENTIMENT</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2600" b="1" dirty="0">
                <a:solidFill>
                  <a:srgbClr val="2E2A26"/>
                </a:solidFill>
                <a:latin typeface="Georgia" pitchFamily="34" charset="0"/>
                <a:ea typeface="Georgia" pitchFamily="34" charset="-122"/>
                <a:cs typeface="Georgia" pitchFamily="34" charset="-120"/>
              </a:rPr>
              <a:t>A genuine split, both sides citing the same names</a:t>
            </a:r>
            <a:endParaRPr lang="en-US" sz="26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Investor and market commentary divides between a China-plus-one growth story and a valuation-sceptic counter-story.</a:t>
            </a:r>
            <a:endParaRPr lang="en-US" sz="1250" dirty="0"/>
          </a:p>
        </p:txBody>
      </p:sp>
      <p:sp>
        <p:nvSpPr>
          <p:cNvPr id="5" name="Shape 3"/>
          <p:cNvSpPr/>
          <p:nvPr/>
        </p:nvSpPr>
        <p:spPr>
          <a:xfrm>
            <a:off x="594360" y="1847088"/>
            <a:ext cx="5355184" cy="2615184"/>
          </a:xfrm>
          <a:prstGeom prst="roundRect">
            <a:avLst>
              <a:gd name="adj" fmla="val 2098"/>
            </a:avLst>
          </a:prstGeom>
          <a:solidFill>
            <a:srgbClr val="E2ECF2"/>
          </a:solidFill>
          <a:ln/>
        </p:spPr>
      </p:sp>
      <p:sp>
        <p:nvSpPr>
          <p:cNvPr id="6" name="Text 4"/>
          <p:cNvSpPr/>
          <p:nvPr/>
        </p:nvSpPr>
        <p:spPr>
          <a:xfrm>
            <a:off x="868680" y="1975104"/>
            <a:ext cx="4806544" cy="256032"/>
          </a:xfrm>
          <a:prstGeom prst="rect">
            <a:avLst/>
          </a:prstGeom>
          <a:noFill/>
          <a:ln/>
        </p:spPr>
        <p:txBody>
          <a:bodyPr wrap="square" lIns="0" tIns="0" rIns="0" bIns="0" rtlCol="0" anchor="ctr"/>
          <a:lstStyle/>
          <a:p>
            <a:pPr indent="0" marL="0">
              <a:buNone/>
            </a:pPr>
            <a:r>
              <a:rPr lang="en-US" sz="1050" b="1" spc="200" kern="0" dirty="0">
                <a:solidFill>
                  <a:srgbClr val="1F6087"/>
                </a:solidFill>
                <a:latin typeface="Calibri" pitchFamily="34" charset="0"/>
                <a:ea typeface="Calibri" pitchFamily="34" charset="-122"/>
                <a:cs typeface="Calibri" pitchFamily="34" charset="-120"/>
              </a:rPr>
              <a:t>THE BULLISH CASE</a:t>
            </a:r>
            <a:endParaRPr lang="en-US" sz="1050" dirty="0"/>
          </a:p>
        </p:txBody>
      </p:sp>
      <p:sp>
        <p:nvSpPr>
          <p:cNvPr id="7" name="Text 5"/>
          <p:cNvSpPr/>
          <p:nvPr/>
        </p:nvSpPr>
        <p:spPr>
          <a:xfrm>
            <a:off x="978408" y="2322576"/>
            <a:ext cx="4641952" cy="2377440"/>
          </a:xfrm>
          <a:prstGeom prst="rect">
            <a:avLst/>
          </a:prstGeom>
          <a:noFill/>
          <a:ln/>
        </p:spPr>
        <p:txBody>
          <a:bodyPr wrap="square" lIns="0" tIns="0" rIns="0" bIns="0" rtlCol="0" anchor="t"/>
          <a:lstStyle/>
          <a:p>
            <a:pPr marL="342900" indent="-342900">
              <a:lnSpc>
                <a:spcPts val="1500"/>
              </a:lnSpc>
              <a:spcAft>
                <a:spcPts val="1100"/>
              </a:spcAft>
              <a:buSzPct val="100000"/>
              <a:buChar char="•"/>
            </a:pPr>
            <a:r>
              <a:rPr lang="en-US" sz="1100" dirty="0">
                <a:solidFill>
                  <a:srgbClr val="3D3833"/>
                </a:solidFill>
                <a:latin typeface="Calibri" pitchFamily="34" charset="0"/>
                <a:ea typeface="Calibri" pitchFamily="34" charset="-122"/>
                <a:cs typeface="Calibri" pitchFamily="34" charset="-120"/>
              </a:rPr>
              <a:t>China still produces ~70% of global active pharmaceutical ingredients and ~50% of agrochemical intermediates. That is a lot of eggs in one basket.</a:t>
            </a:r>
            <a:endParaRPr lang="en-US" sz="1100" dirty="0"/>
          </a:p>
          <a:p>
            <a:pPr marL="342900" indent="-342900">
              <a:lnSpc>
                <a:spcPts val="1500"/>
              </a:lnSpc>
              <a:spcAft>
                <a:spcPts val="1100"/>
              </a:spcAft>
              <a:buSzPct val="100000"/>
              <a:buChar char="•"/>
            </a:pPr>
            <a:r>
              <a:rPr lang="en-US" sz="1100" dirty="0">
                <a:solidFill>
                  <a:srgbClr val="3D3833"/>
                </a:solidFill>
                <a:latin typeface="Calibri" pitchFamily="34" charset="0"/>
                <a:ea typeface="Calibri" pitchFamily="34" charset="-122"/>
                <a:cs typeface="Calibri" pitchFamily="34" charset="-120"/>
              </a:rPr>
              <a:t>Global pharma and agrochem buyers are reported to be redirecting 20–30% of annual order volume toward Indian manufacturers.</a:t>
            </a:r>
            <a:endParaRPr lang="en-US" sz="1100" dirty="0"/>
          </a:p>
          <a:p>
            <a:pPr marL="342900" indent="-342900">
              <a:lnSpc>
                <a:spcPts val="1500"/>
              </a:lnSpc>
              <a:spcAft>
                <a:spcPts val="1100"/>
              </a:spcAft>
              <a:buSzPct val="100000"/>
              <a:buChar char="•"/>
            </a:pPr>
            <a:r>
              <a:rPr lang="en-US" sz="1100" dirty="0">
                <a:solidFill>
                  <a:srgbClr val="3D3833"/>
                </a:solidFill>
                <a:latin typeface="Calibri" pitchFamily="34" charset="0"/>
                <a:ea typeface="Calibri" pitchFamily="34" charset="-122"/>
                <a:cs typeface="Calibri" pitchFamily="34" charset="-120"/>
              </a:rPr>
              <a:t>India's 2026–27 budget added PLI extensions and import-duty rationalisation — described as the most supportive policy backdrop in five years.</a:t>
            </a:r>
            <a:endParaRPr lang="en-US" sz="1100" dirty="0"/>
          </a:p>
        </p:txBody>
      </p:sp>
      <p:sp>
        <p:nvSpPr>
          <p:cNvPr id="8" name="Shape 6"/>
          <p:cNvSpPr/>
          <p:nvPr/>
        </p:nvSpPr>
        <p:spPr>
          <a:xfrm>
            <a:off x="6242152" y="1847088"/>
            <a:ext cx="5355184" cy="2615184"/>
          </a:xfrm>
          <a:prstGeom prst="roundRect">
            <a:avLst>
              <a:gd name="adj" fmla="val 2098"/>
            </a:avLst>
          </a:prstGeom>
          <a:solidFill>
            <a:srgbClr val="F6E5E3"/>
          </a:solidFill>
          <a:ln/>
        </p:spPr>
      </p:sp>
      <p:sp>
        <p:nvSpPr>
          <p:cNvPr id="9" name="Text 7"/>
          <p:cNvSpPr/>
          <p:nvPr/>
        </p:nvSpPr>
        <p:spPr>
          <a:xfrm>
            <a:off x="6516472" y="1975104"/>
            <a:ext cx="4806544" cy="256032"/>
          </a:xfrm>
          <a:prstGeom prst="rect">
            <a:avLst/>
          </a:prstGeom>
          <a:noFill/>
          <a:ln/>
        </p:spPr>
        <p:txBody>
          <a:bodyPr wrap="square" lIns="0" tIns="0" rIns="0" bIns="0" rtlCol="0" anchor="ctr"/>
          <a:lstStyle/>
          <a:p>
            <a:pPr indent="0" marL="0">
              <a:buNone/>
            </a:pPr>
            <a:r>
              <a:rPr lang="en-US" sz="1050" b="1" spc="200" kern="0" dirty="0">
                <a:solidFill>
                  <a:srgbClr val="9B2C2C"/>
                </a:solidFill>
                <a:latin typeface="Calibri" pitchFamily="34" charset="0"/>
                <a:ea typeface="Calibri" pitchFamily="34" charset="-122"/>
                <a:cs typeface="Calibri" pitchFamily="34" charset="-120"/>
              </a:rPr>
              <a:t>THE SCEPTICAL COUNTER-CASE</a:t>
            </a:r>
            <a:endParaRPr lang="en-US" sz="1050" dirty="0"/>
          </a:p>
        </p:txBody>
      </p:sp>
      <p:sp>
        <p:nvSpPr>
          <p:cNvPr id="10" name="Text 8"/>
          <p:cNvSpPr/>
          <p:nvPr/>
        </p:nvSpPr>
        <p:spPr>
          <a:xfrm>
            <a:off x="6626200" y="2322576"/>
            <a:ext cx="4641952" cy="2377440"/>
          </a:xfrm>
          <a:prstGeom prst="rect">
            <a:avLst/>
          </a:prstGeom>
          <a:noFill/>
          <a:ln/>
        </p:spPr>
        <p:txBody>
          <a:bodyPr wrap="square" lIns="0" tIns="0" rIns="0" bIns="0" rtlCol="0" anchor="t"/>
          <a:lstStyle/>
          <a:p>
            <a:pPr marL="342900" indent="-342900">
              <a:lnSpc>
                <a:spcPts val="1500"/>
              </a:lnSpc>
              <a:spcAft>
                <a:spcPts val="1100"/>
              </a:spcAft>
              <a:buSzPct val="100000"/>
              <a:buChar char="•"/>
            </a:pPr>
            <a:r>
              <a:rPr lang="en-US" sz="1100" dirty="0">
                <a:solidFill>
                  <a:srgbClr val="3D3833"/>
                </a:solidFill>
                <a:latin typeface="Calibri" pitchFamily="34" charset="0"/>
                <a:ea typeface="Calibri" pitchFamily="34" charset="-122"/>
                <a:cs typeface="Calibri" pitchFamily="34" charset="-120"/>
              </a:rPr>
              <a:t>Questions whether margin expansion at Navin Fluorine, Aether Industries and Vinati Organics survives once today's specific CDMO project wins mature.</a:t>
            </a:r>
            <a:endParaRPr lang="en-US" sz="1100" dirty="0"/>
          </a:p>
          <a:p>
            <a:pPr marL="342900" indent="-342900">
              <a:lnSpc>
                <a:spcPts val="1500"/>
              </a:lnSpc>
              <a:spcAft>
                <a:spcPts val="1100"/>
              </a:spcAft>
              <a:buSzPct val="100000"/>
              <a:buChar char="•"/>
            </a:pPr>
            <a:r>
              <a:rPr lang="en-US" sz="1100" dirty="0">
                <a:solidFill>
                  <a:srgbClr val="3D3833"/>
                </a:solidFill>
                <a:latin typeface="Calibri" pitchFamily="34" charset="0"/>
                <a:ea typeface="Calibri" pitchFamily="34" charset="-122"/>
                <a:cs typeface="Calibri" pitchFamily="34" charset="-120"/>
              </a:rPr>
              <a:t>Many Indian specialty-chemical stocks trade at historically high price-to-earnings multiples. The growth story is not a secret.</a:t>
            </a:r>
            <a:endParaRPr lang="en-US" sz="1100" dirty="0"/>
          </a:p>
          <a:p>
            <a:pPr marL="342900" indent="-342900">
              <a:lnSpc>
                <a:spcPts val="1500"/>
              </a:lnSpc>
              <a:spcAft>
                <a:spcPts val="1100"/>
              </a:spcAft>
              <a:buSzPct val="100000"/>
              <a:buChar char="•"/>
            </a:pPr>
            <a:r>
              <a:rPr lang="en-US" sz="1100" dirty="0">
                <a:solidFill>
                  <a:srgbClr val="3D3833"/>
                </a:solidFill>
                <a:latin typeface="Calibri" pitchFamily="34" charset="0"/>
                <a:ea typeface="Calibri" pitchFamily="34" charset="-122"/>
                <a:cs typeface="Calibri" pitchFamily="34" charset="-120"/>
              </a:rPr>
              <a:t>Entry timing now matters more than the underlying growth story does.</a:t>
            </a:r>
            <a:endParaRPr lang="en-US" sz="1100" dirty="0"/>
          </a:p>
        </p:txBody>
      </p:sp>
      <p:sp>
        <p:nvSpPr>
          <p:cNvPr id="11" name="Shape 9"/>
          <p:cNvSpPr/>
          <p:nvPr/>
        </p:nvSpPr>
        <p:spPr>
          <a:xfrm>
            <a:off x="594360" y="4754880"/>
            <a:ext cx="11002975" cy="1005840"/>
          </a:xfrm>
          <a:prstGeom prst="roundRect">
            <a:avLst>
              <a:gd name="adj" fmla="val 5455"/>
            </a:avLst>
          </a:prstGeom>
          <a:solidFill>
            <a:srgbClr val="2E2A26"/>
          </a:solidFill>
          <a:ln/>
        </p:spPr>
      </p:sp>
      <p:sp>
        <p:nvSpPr>
          <p:cNvPr id="12" name="Text 10"/>
          <p:cNvSpPr/>
          <p:nvPr/>
        </p:nvSpPr>
        <p:spPr>
          <a:xfrm>
            <a:off x="886968" y="4828032"/>
            <a:ext cx="10417759" cy="859536"/>
          </a:xfrm>
          <a:prstGeom prst="rect">
            <a:avLst/>
          </a:prstGeom>
          <a:noFill/>
          <a:ln/>
        </p:spPr>
        <p:txBody>
          <a:bodyPr wrap="square" lIns="0" tIns="0" rIns="0" bIns="0" rtlCol="0" anchor="ctr"/>
          <a:lstStyle/>
          <a:p>
            <a:pPr indent="0" marL="0">
              <a:lnSpc>
                <a:spcPts val="1700"/>
              </a:lnSpc>
              <a:buNone/>
            </a:pPr>
            <a:r>
              <a:rPr lang="en-US" sz="1150" b="1" dirty="0">
                <a:solidFill>
                  <a:srgbClr val="F5C994"/>
                </a:solidFill>
                <a:latin typeface="Calibri" pitchFamily="34" charset="0"/>
                <a:ea typeface="Calibri" pitchFamily="34" charset="-122"/>
                <a:cs typeface="Calibri" pitchFamily="34" charset="-120"/>
              </a:rPr>
              <a:t>Both camps agree the China-plus-one opportunity is real. They disagree on whether it is already priced in.  </a:t>
            </a:r>
            <a:pPr indent="0" marL="0">
              <a:lnSpc>
                <a:spcPts val="1700"/>
              </a:lnSpc>
              <a:buNone/>
            </a:pPr>
            <a:r>
              <a:rPr lang="en-US" sz="1150" dirty="0">
                <a:solidFill>
                  <a:srgbClr val="E0D9CF"/>
                </a:solidFill>
                <a:latin typeface="Calibri" pitchFamily="34" charset="0"/>
                <a:ea typeface="Calibri" pitchFamily="34" charset="-122"/>
                <a:cs typeface="Calibri" pitchFamily="34" charset="-120"/>
              </a:rPr>
              <a:t>That is a narrower disagreement than it sounds, and it is the reason this map ends on a company test rather than a sector call.</a:t>
            </a:r>
            <a:endParaRPr lang="en-US" sz="1150" dirty="0"/>
          </a:p>
        </p:txBody>
      </p:sp>
      <p:sp>
        <p:nvSpPr>
          <p:cNvPr id="13" name="Text 11"/>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Univest research note (Ankit Jaiswal), 13 May 2026; Whalesbook, 4 Jun 2026; Samco Securities, 6 Mar 2026</a:t>
            </a:r>
            <a:endParaRPr lang="en-US" sz="800" dirty="0"/>
          </a:p>
        </p:txBody>
      </p:sp>
      <p:sp>
        <p:nvSpPr>
          <p:cNvPr id="14" name="Text 12"/>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09 / 13</a:t>
            </a:r>
            <a:endParaRPr lang="en-US" sz="8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7  ·  HIRING &amp; JOBS</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2600" b="1" dirty="0">
                <a:solidFill>
                  <a:srgbClr val="2E2A26"/>
                </a:solidFill>
                <a:latin typeface="Georgia" pitchFamily="34" charset="0"/>
                <a:ea typeface="Georgia" pitchFamily="34" charset="-122"/>
                <a:cs typeface="Georgia" pitchFamily="34" charset="-120"/>
              </a:rPr>
              <a:t>The pay is ordinary. The job description is not.</a:t>
            </a:r>
            <a:endParaRPr lang="en-US" sz="26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Entry-level chemistry hiring in India is broad and modestly paid; differentiation shows up in what roles now require.</a:t>
            </a:r>
            <a:endParaRPr lang="en-US" sz="1250" dirty="0"/>
          </a:p>
        </p:txBody>
      </p:sp>
      <p:sp>
        <p:nvSpPr>
          <p:cNvPr id="5" name="Shape 3"/>
          <p:cNvSpPr/>
          <p:nvPr/>
        </p:nvSpPr>
        <p:spPr>
          <a:xfrm>
            <a:off x="594360" y="1847088"/>
            <a:ext cx="3509162" cy="1481328"/>
          </a:xfrm>
          <a:prstGeom prst="roundRect">
            <a:avLst>
              <a:gd name="adj" fmla="val 3704"/>
            </a:avLst>
          </a:prstGeom>
          <a:solidFill>
            <a:srgbClr val="FFFFFF"/>
          </a:solidFill>
          <a:ln w="9525">
            <a:solidFill>
              <a:srgbClr val="DED7CD"/>
            </a:solidFill>
            <a:prstDash val="solid"/>
          </a:ln>
        </p:spPr>
      </p:sp>
      <p:sp>
        <p:nvSpPr>
          <p:cNvPr id="6" name="Text 4"/>
          <p:cNvSpPr/>
          <p:nvPr/>
        </p:nvSpPr>
        <p:spPr>
          <a:xfrm>
            <a:off x="832104" y="1956816"/>
            <a:ext cx="3033674" cy="420624"/>
          </a:xfrm>
          <a:prstGeom prst="rect">
            <a:avLst/>
          </a:prstGeom>
          <a:noFill/>
          <a:ln/>
        </p:spPr>
        <p:txBody>
          <a:bodyPr wrap="square" lIns="0" tIns="0" rIns="0" bIns="0" rtlCol="0" anchor="ctr"/>
          <a:lstStyle/>
          <a:p>
            <a:pPr indent="0" marL="0">
              <a:buNone/>
            </a:pPr>
            <a:r>
              <a:rPr lang="en-US" sz="2300" b="1" dirty="0">
                <a:solidFill>
                  <a:srgbClr val="B5651D"/>
                </a:solidFill>
                <a:latin typeface="Georgia" pitchFamily="34" charset="0"/>
                <a:ea typeface="Georgia" pitchFamily="34" charset="-122"/>
                <a:cs typeface="Georgia" pitchFamily="34" charset="-120"/>
              </a:rPr>
              <a:t>₹12K–30K</a:t>
            </a:r>
            <a:endParaRPr lang="en-US" sz="2300" dirty="0"/>
          </a:p>
        </p:txBody>
      </p:sp>
      <p:sp>
        <p:nvSpPr>
          <p:cNvPr id="7" name="Text 5"/>
          <p:cNvSpPr/>
          <p:nvPr/>
        </p:nvSpPr>
        <p:spPr>
          <a:xfrm>
            <a:off x="832104" y="2377440"/>
            <a:ext cx="3033674" cy="219456"/>
          </a:xfrm>
          <a:prstGeom prst="rect">
            <a:avLst/>
          </a:prstGeom>
          <a:noFill/>
          <a:ln/>
        </p:spPr>
        <p:txBody>
          <a:bodyPr wrap="square" lIns="0" tIns="0" rIns="0" bIns="0" rtlCol="0" anchor="ctr"/>
          <a:lstStyle/>
          <a:p>
            <a:pPr indent="0" marL="0">
              <a:buNone/>
            </a:pPr>
            <a:r>
              <a:rPr lang="en-US" sz="950" i="1" dirty="0">
                <a:solidFill>
                  <a:srgbClr val="8A8279"/>
                </a:solidFill>
                <a:latin typeface="Calibri" pitchFamily="34" charset="0"/>
                <a:ea typeface="Calibri" pitchFamily="34" charset="-122"/>
                <a:cs typeface="Calibri" pitchFamily="34" charset="-120"/>
              </a:rPr>
              <a:t>per month</a:t>
            </a:r>
            <a:endParaRPr lang="en-US" sz="950" dirty="0"/>
          </a:p>
        </p:txBody>
      </p:sp>
      <p:sp>
        <p:nvSpPr>
          <p:cNvPr id="8" name="Text 6"/>
          <p:cNvSpPr/>
          <p:nvPr/>
        </p:nvSpPr>
        <p:spPr>
          <a:xfrm>
            <a:off x="832104" y="2615184"/>
            <a:ext cx="3033674" cy="621792"/>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Entry-level production and QC chemist postings, India</a:t>
            </a:r>
            <a:endParaRPr lang="en-US" sz="1000" dirty="0"/>
          </a:p>
        </p:txBody>
      </p:sp>
      <p:sp>
        <p:nvSpPr>
          <p:cNvPr id="9" name="Shape 7"/>
          <p:cNvSpPr/>
          <p:nvPr/>
        </p:nvSpPr>
        <p:spPr>
          <a:xfrm>
            <a:off x="4341266" y="1847088"/>
            <a:ext cx="3509162" cy="1481328"/>
          </a:xfrm>
          <a:prstGeom prst="roundRect">
            <a:avLst>
              <a:gd name="adj" fmla="val 3704"/>
            </a:avLst>
          </a:prstGeom>
          <a:solidFill>
            <a:srgbClr val="FFFFFF"/>
          </a:solidFill>
          <a:ln w="9525">
            <a:solidFill>
              <a:srgbClr val="DED7CD"/>
            </a:solidFill>
            <a:prstDash val="solid"/>
          </a:ln>
        </p:spPr>
      </p:sp>
      <p:sp>
        <p:nvSpPr>
          <p:cNvPr id="10" name="Text 8"/>
          <p:cNvSpPr/>
          <p:nvPr/>
        </p:nvSpPr>
        <p:spPr>
          <a:xfrm>
            <a:off x="4579010" y="1956816"/>
            <a:ext cx="3033674" cy="420624"/>
          </a:xfrm>
          <a:prstGeom prst="rect">
            <a:avLst/>
          </a:prstGeom>
          <a:noFill/>
          <a:ln/>
        </p:spPr>
        <p:txBody>
          <a:bodyPr wrap="square" lIns="0" tIns="0" rIns="0" bIns="0" rtlCol="0" anchor="ctr"/>
          <a:lstStyle/>
          <a:p>
            <a:pPr indent="0" marL="0">
              <a:buNone/>
            </a:pPr>
            <a:r>
              <a:rPr lang="en-US" sz="2300" b="1" dirty="0">
                <a:solidFill>
                  <a:srgbClr val="B5651D"/>
                </a:solidFill>
                <a:latin typeface="Georgia" pitchFamily="34" charset="0"/>
                <a:ea typeface="Georgia" pitchFamily="34" charset="-122"/>
                <a:cs typeface="Georgia" pitchFamily="34" charset="-120"/>
              </a:rPr>
              <a:t>2–6 yrs</a:t>
            </a:r>
            <a:endParaRPr lang="en-US" sz="2300" dirty="0"/>
          </a:p>
        </p:txBody>
      </p:sp>
      <p:sp>
        <p:nvSpPr>
          <p:cNvPr id="11" name="Text 9"/>
          <p:cNvSpPr/>
          <p:nvPr/>
        </p:nvSpPr>
        <p:spPr>
          <a:xfrm>
            <a:off x="4579010" y="2377440"/>
            <a:ext cx="3033674" cy="219456"/>
          </a:xfrm>
          <a:prstGeom prst="rect">
            <a:avLst/>
          </a:prstGeom>
          <a:noFill/>
          <a:ln/>
        </p:spPr>
        <p:txBody>
          <a:bodyPr wrap="square" lIns="0" tIns="0" rIns="0" bIns="0" rtlCol="0" anchor="ctr"/>
          <a:lstStyle/>
          <a:p>
            <a:pPr indent="0" marL="0">
              <a:buNone/>
            </a:pPr>
            <a:r>
              <a:rPr lang="en-US" sz="950" i="1" dirty="0">
                <a:solidFill>
                  <a:srgbClr val="8A8279"/>
                </a:solidFill>
                <a:latin typeface="Calibri" pitchFamily="34" charset="0"/>
                <a:ea typeface="Calibri" pitchFamily="34" charset="-122"/>
                <a:cs typeface="Calibri" pitchFamily="34" charset="-120"/>
              </a:rPr>
              <a:t>experience sought</a:t>
            </a:r>
            <a:endParaRPr lang="en-US" sz="950" dirty="0"/>
          </a:p>
        </p:txBody>
      </p:sp>
      <p:sp>
        <p:nvSpPr>
          <p:cNvPr id="12" name="Text 10"/>
          <p:cNvSpPr/>
          <p:nvPr/>
        </p:nvSpPr>
        <p:spPr>
          <a:xfrm>
            <a:off x="4579010" y="2615184"/>
            <a:ext cx="3033674" cy="621792"/>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Mid-level formulation and R&amp;D chemist roles — personal care, coatings, pharma intermediates</a:t>
            </a:r>
            <a:endParaRPr lang="en-US" sz="1000" dirty="0"/>
          </a:p>
        </p:txBody>
      </p:sp>
      <p:sp>
        <p:nvSpPr>
          <p:cNvPr id="13" name="Shape 11"/>
          <p:cNvSpPr/>
          <p:nvPr/>
        </p:nvSpPr>
        <p:spPr>
          <a:xfrm>
            <a:off x="8088173" y="1847088"/>
            <a:ext cx="3509162" cy="1481328"/>
          </a:xfrm>
          <a:prstGeom prst="roundRect">
            <a:avLst>
              <a:gd name="adj" fmla="val 3704"/>
            </a:avLst>
          </a:prstGeom>
          <a:solidFill>
            <a:srgbClr val="FFFFFF"/>
          </a:solidFill>
          <a:ln w="9525">
            <a:solidFill>
              <a:srgbClr val="DED7CD"/>
            </a:solidFill>
            <a:prstDash val="solid"/>
          </a:ln>
        </p:spPr>
      </p:sp>
      <p:sp>
        <p:nvSpPr>
          <p:cNvPr id="14" name="Text 12"/>
          <p:cNvSpPr/>
          <p:nvPr/>
        </p:nvSpPr>
        <p:spPr>
          <a:xfrm>
            <a:off x="8325917" y="1956816"/>
            <a:ext cx="3033674" cy="420624"/>
          </a:xfrm>
          <a:prstGeom prst="rect">
            <a:avLst/>
          </a:prstGeom>
          <a:noFill/>
          <a:ln/>
        </p:spPr>
        <p:txBody>
          <a:bodyPr wrap="square" lIns="0" tIns="0" rIns="0" bIns="0" rtlCol="0" anchor="ctr"/>
          <a:lstStyle/>
          <a:p>
            <a:pPr indent="0" marL="0">
              <a:buNone/>
            </a:pPr>
            <a:r>
              <a:rPr lang="en-US" sz="2300" b="1" dirty="0">
                <a:solidFill>
                  <a:srgbClr val="B5651D"/>
                </a:solidFill>
                <a:latin typeface="Georgia" pitchFamily="34" charset="0"/>
                <a:ea typeface="Georgia" pitchFamily="34" charset="-122"/>
                <a:cs typeface="Georgia" pitchFamily="34" charset="-120"/>
              </a:rPr>
              <a:t>Sika</a:t>
            </a:r>
            <a:endParaRPr lang="en-US" sz="2300" dirty="0"/>
          </a:p>
        </p:txBody>
      </p:sp>
      <p:sp>
        <p:nvSpPr>
          <p:cNvPr id="15" name="Text 13"/>
          <p:cNvSpPr/>
          <p:nvPr/>
        </p:nvSpPr>
        <p:spPr>
          <a:xfrm>
            <a:off x="8325917" y="2377440"/>
            <a:ext cx="3033674" cy="219456"/>
          </a:xfrm>
          <a:prstGeom prst="rect">
            <a:avLst/>
          </a:prstGeom>
          <a:noFill/>
          <a:ln/>
        </p:spPr>
        <p:txBody>
          <a:bodyPr wrap="square" lIns="0" tIns="0" rIns="0" bIns="0" rtlCol="0" anchor="ctr"/>
          <a:lstStyle/>
          <a:p>
            <a:pPr indent="0" marL="0">
              <a:buNone/>
            </a:pPr>
            <a:r>
              <a:rPr lang="en-US" sz="950" i="1" dirty="0">
                <a:solidFill>
                  <a:srgbClr val="8A8279"/>
                </a:solidFill>
                <a:latin typeface="Calibri" pitchFamily="34" charset="0"/>
                <a:ea typeface="Calibri" pitchFamily="34" charset="-122"/>
                <a:cs typeface="Calibri" pitchFamily="34" charset="-120"/>
              </a:rPr>
              <a:t>an active hirer</a:t>
            </a:r>
            <a:endParaRPr lang="en-US" sz="950" dirty="0"/>
          </a:p>
        </p:txBody>
      </p:sp>
      <p:sp>
        <p:nvSpPr>
          <p:cNvPr id="16" name="Text 14"/>
          <p:cNvSpPr/>
          <p:nvPr/>
        </p:nvSpPr>
        <p:spPr>
          <a:xfrm>
            <a:off x="8325917" y="2615184"/>
            <a:ext cx="3033674" cy="621792"/>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A global specialty player recruiting chemical-engineering freshers in India, early 2026 — MNCs building local technical headcount</a:t>
            </a:r>
            <a:endParaRPr lang="en-US" sz="1000" dirty="0"/>
          </a:p>
        </p:txBody>
      </p:sp>
      <p:sp>
        <p:nvSpPr>
          <p:cNvPr id="17" name="Shape 15"/>
          <p:cNvSpPr/>
          <p:nvPr/>
        </p:nvSpPr>
        <p:spPr>
          <a:xfrm>
            <a:off x="594360" y="3493008"/>
            <a:ext cx="11002975" cy="1298448"/>
          </a:xfrm>
          <a:prstGeom prst="roundRect">
            <a:avLst>
              <a:gd name="adj" fmla="val 4225"/>
            </a:avLst>
          </a:prstGeom>
          <a:solidFill>
            <a:srgbClr val="B5651D"/>
          </a:solidFill>
          <a:ln/>
        </p:spPr>
      </p:sp>
      <p:sp>
        <p:nvSpPr>
          <p:cNvPr id="18" name="Text 16"/>
          <p:cNvSpPr/>
          <p:nvPr/>
        </p:nvSpPr>
        <p:spPr>
          <a:xfrm>
            <a:off x="886968" y="3602736"/>
            <a:ext cx="10417759" cy="274320"/>
          </a:xfrm>
          <a:prstGeom prst="rect">
            <a:avLst/>
          </a:prstGeom>
          <a:noFill/>
          <a:ln/>
        </p:spPr>
        <p:txBody>
          <a:bodyPr wrap="square" lIns="0" tIns="0" rIns="0" bIns="0" rtlCol="0" anchor="ctr"/>
          <a:lstStyle/>
          <a:p>
            <a:pPr indent="0" marL="0">
              <a:buNone/>
            </a:pPr>
            <a:r>
              <a:rPr lang="en-US" sz="1400" b="1" dirty="0">
                <a:solidFill>
                  <a:srgbClr val="FFFFFF"/>
                </a:solidFill>
                <a:latin typeface="Georgia" pitchFamily="34" charset="0"/>
                <a:ea typeface="Georgia" pitchFamily="34" charset="-122"/>
                <a:cs typeface="Georgia" pitchFamily="34" charset="-120"/>
              </a:rPr>
              <a:t>What is actually changing</a:t>
            </a:r>
            <a:endParaRPr lang="en-US" sz="1400" dirty="0"/>
          </a:p>
        </p:txBody>
      </p:sp>
      <p:sp>
        <p:nvSpPr>
          <p:cNvPr id="19" name="Text 17"/>
          <p:cNvSpPr/>
          <p:nvPr/>
        </p:nvSpPr>
        <p:spPr>
          <a:xfrm>
            <a:off x="886968" y="3895344"/>
            <a:ext cx="10417759" cy="786384"/>
          </a:xfrm>
          <a:prstGeom prst="rect">
            <a:avLst/>
          </a:prstGeom>
          <a:noFill/>
          <a:ln/>
        </p:spPr>
        <p:txBody>
          <a:bodyPr wrap="square" lIns="0" tIns="0" rIns="0" bIns="0" rtlCol="0" anchor="t"/>
          <a:lstStyle/>
          <a:p>
            <a:pPr indent="0" marL="0">
              <a:lnSpc>
                <a:spcPts val="1600"/>
              </a:lnSpc>
              <a:buNone/>
            </a:pPr>
            <a:r>
              <a:rPr lang="en-US" sz="1150" dirty="0">
                <a:solidFill>
                  <a:srgbClr val="FCEEE1"/>
                </a:solidFill>
                <a:latin typeface="Calibri" pitchFamily="34" charset="0"/>
                <a:ea typeface="Calibri" pitchFamily="34" charset="-122"/>
                <a:cs typeface="Calibri" pitchFamily="34" charset="-120"/>
              </a:rPr>
              <a:t>Junior formulation-chemist listings increasingly name preparing Technical Data Sheets and Material Safety Data Sheets as a core duty, not a specialist add-on. Regulatory-documentation and qualification work has moved down into entry-level roles — a small but direct consequence of the qualification bar in Layer 4 rising.</a:t>
            </a:r>
            <a:endParaRPr lang="en-US" sz="1150" dirty="0"/>
          </a:p>
        </p:txBody>
      </p:sp>
      <p:sp>
        <p:nvSpPr>
          <p:cNvPr id="20" name="Shape 18"/>
          <p:cNvSpPr/>
          <p:nvPr/>
        </p:nvSpPr>
        <p:spPr>
          <a:xfrm>
            <a:off x="594360" y="5029200"/>
            <a:ext cx="11002975" cy="786384"/>
          </a:xfrm>
          <a:prstGeom prst="roundRect">
            <a:avLst>
              <a:gd name="adj" fmla="val 6977"/>
            </a:avLst>
          </a:prstGeom>
          <a:solidFill>
            <a:srgbClr val="FFFFFF"/>
          </a:solidFill>
          <a:ln w="9525">
            <a:solidFill>
              <a:srgbClr val="DED7CD"/>
            </a:solidFill>
            <a:prstDash val="solid"/>
          </a:ln>
        </p:spPr>
      </p:sp>
      <p:sp>
        <p:nvSpPr>
          <p:cNvPr id="21" name="Text 19"/>
          <p:cNvSpPr/>
          <p:nvPr/>
        </p:nvSpPr>
        <p:spPr>
          <a:xfrm>
            <a:off x="850392" y="5084064"/>
            <a:ext cx="10490911" cy="676656"/>
          </a:xfrm>
          <a:prstGeom prst="rect">
            <a:avLst/>
          </a:prstGeom>
          <a:noFill/>
          <a:ln/>
        </p:spPr>
        <p:txBody>
          <a:bodyPr wrap="square" lIns="0" tIns="0" rIns="0" bIns="0" rtlCol="0" anchor="ctr"/>
          <a:lstStyle/>
          <a:p>
            <a:pPr indent="0" marL="0">
              <a:buNone/>
            </a:pPr>
            <a:r>
              <a:rPr lang="en-US" sz="1050" b="1" dirty="0">
                <a:solidFill>
                  <a:srgbClr val="9B2C2C"/>
                </a:solidFill>
                <a:latin typeface="Calibri" pitchFamily="34" charset="0"/>
                <a:ea typeface="Calibri" pitchFamily="34" charset="-122"/>
                <a:cs typeface="Calibri" pitchFamily="34" charset="-120"/>
              </a:rPr>
              <a:t>Data gap, noted honestly:  </a:t>
            </a:r>
            <a:pPr indent="0" marL="0">
              <a:buNone/>
            </a:pPr>
            <a:r>
              <a:rPr lang="en-US" sz="1050" dirty="0">
                <a:solidFill>
                  <a:srgbClr val="3D3833"/>
                </a:solidFill>
                <a:latin typeface="Calibri" pitchFamily="34" charset="0"/>
                <a:ea typeface="Calibri" pitchFamily="34" charset="-122"/>
                <a:cs typeface="Calibri" pitchFamily="34" charset="-120"/>
              </a:rPr>
              <a:t>public salary data for senior regulatory-affairs and qualification-management specialists in Indian specialty chemicals is thin in the postings reviewed here. That is the role this whole thesis says should be repricing, so it is worth a dedicated search rather than an estimate.</a:t>
            </a:r>
            <a:endParaRPr lang="en-US" sz="1050" dirty="0"/>
          </a:p>
        </p:txBody>
      </p:sp>
      <p:sp>
        <p:nvSpPr>
          <p:cNvPr id="22" name="Text 20"/>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Glassdoor India — formulation, chemist and fresher-chemical job listings, Feb–Jun 2026</a:t>
            </a:r>
            <a:endParaRPr lang="en-US" sz="800" dirty="0"/>
          </a:p>
        </p:txBody>
      </p:sp>
      <p:sp>
        <p:nvSpPr>
          <p:cNvPr id="23" name="Text 21"/>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10 / 13</a:t>
            </a:r>
            <a:endParaRPr lang="en-US" sz="8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LAYER 8  ·  RELEVANCE OF AI</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2600" b="1" dirty="0">
                <a:solidFill>
                  <a:srgbClr val="2E2A26"/>
                </a:solidFill>
                <a:latin typeface="Georgia" pitchFamily="34" charset="0"/>
                <a:ea typeface="Georgia" pitchFamily="34" charset="-122"/>
                <a:cs typeface="Georgia" pitchFamily="34" charset="-120"/>
              </a:rPr>
              <a:t>Real money, real deployments, no breakthrough</a:t>
            </a:r>
            <a:endParaRPr lang="en-US" sz="26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AI here is narrowing which experiments are worth running, not replacing the chemistry.</a:t>
            </a:r>
            <a:endParaRPr lang="en-US" sz="1250" dirty="0"/>
          </a:p>
        </p:txBody>
      </p:sp>
      <p:sp>
        <p:nvSpPr>
          <p:cNvPr id="5" name="Shape 3"/>
          <p:cNvSpPr/>
          <p:nvPr/>
        </p:nvSpPr>
        <p:spPr>
          <a:xfrm>
            <a:off x="594360" y="1847088"/>
            <a:ext cx="5373472" cy="1188720"/>
          </a:xfrm>
          <a:prstGeom prst="roundRect">
            <a:avLst>
              <a:gd name="adj" fmla="val 4615"/>
            </a:avLst>
          </a:prstGeom>
          <a:solidFill>
            <a:srgbClr val="FFFFFF"/>
          </a:solidFill>
          <a:ln w="9525">
            <a:solidFill>
              <a:srgbClr val="DED7CD"/>
            </a:solidFill>
            <a:prstDash val="solid"/>
          </a:ln>
        </p:spPr>
      </p:sp>
      <p:sp>
        <p:nvSpPr>
          <p:cNvPr id="6" name="Text 4"/>
          <p:cNvSpPr/>
          <p:nvPr/>
        </p:nvSpPr>
        <p:spPr>
          <a:xfrm>
            <a:off x="850392" y="1975104"/>
            <a:ext cx="2194560" cy="274320"/>
          </a:xfrm>
          <a:prstGeom prst="rect">
            <a:avLst/>
          </a:prstGeom>
          <a:noFill/>
          <a:ln/>
        </p:spPr>
        <p:txBody>
          <a:bodyPr wrap="square" lIns="0" tIns="0" rIns="0" bIns="0" rtlCol="0" anchor="ctr"/>
          <a:lstStyle/>
          <a:p>
            <a:pPr indent="0" marL="0">
              <a:buNone/>
            </a:pPr>
            <a:r>
              <a:rPr lang="en-US" sz="1500" b="1" dirty="0">
                <a:solidFill>
                  <a:srgbClr val="2E2A26"/>
                </a:solidFill>
                <a:latin typeface="Georgia" pitchFamily="34" charset="0"/>
                <a:ea typeface="Georgia" pitchFamily="34" charset="-122"/>
                <a:cs typeface="Georgia" pitchFamily="34" charset="-120"/>
              </a:rPr>
              <a:t>Dow</a:t>
            </a:r>
            <a:endParaRPr lang="en-US" sz="1500" dirty="0"/>
          </a:p>
        </p:txBody>
      </p:sp>
      <p:sp>
        <p:nvSpPr>
          <p:cNvPr id="7" name="Text 5"/>
          <p:cNvSpPr/>
          <p:nvPr/>
        </p:nvSpPr>
        <p:spPr>
          <a:xfrm>
            <a:off x="3681832" y="1993392"/>
            <a:ext cx="2029968" cy="237744"/>
          </a:xfrm>
          <a:prstGeom prst="rect">
            <a:avLst/>
          </a:prstGeom>
          <a:noFill/>
          <a:ln/>
        </p:spPr>
        <p:txBody>
          <a:bodyPr wrap="square" lIns="0" tIns="0" rIns="0" bIns="0" rtlCol="0" anchor="ctr"/>
          <a:lstStyle/>
          <a:p>
            <a:pPr algn="r" indent="0" marL="0">
              <a:buNone/>
            </a:pPr>
            <a:r>
              <a:rPr lang="en-US" sz="850" b="1" spc="150" kern="0" dirty="0">
                <a:solidFill>
                  <a:srgbClr val="B5651D"/>
                </a:solidFill>
                <a:latin typeface="Calibri" pitchFamily="34" charset="0"/>
                <a:ea typeface="Calibri" pitchFamily="34" charset="-122"/>
                <a:cs typeface="Calibri" pitchFamily="34" charset="-120"/>
              </a:rPr>
              <a:t>PRODUCTION DEPLOYMENT</a:t>
            </a:r>
            <a:endParaRPr lang="en-US" sz="850" dirty="0"/>
          </a:p>
        </p:txBody>
      </p:sp>
      <p:sp>
        <p:nvSpPr>
          <p:cNvPr id="8" name="Text 6"/>
          <p:cNvSpPr/>
          <p:nvPr/>
        </p:nvSpPr>
        <p:spPr>
          <a:xfrm>
            <a:off x="850392" y="2286000"/>
            <a:ext cx="4861408" cy="658368"/>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A machine-learning platform (“Advanced Modeling of Oxygenated Solvents”) running across 13 plants and 50+ products. A deployment, not a pilot.</a:t>
            </a:r>
            <a:endParaRPr lang="en-US" sz="1000" dirty="0"/>
          </a:p>
        </p:txBody>
      </p:sp>
      <p:sp>
        <p:nvSpPr>
          <p:cNvPr id="9" name="Shape 7"/>
          <p:cNvSpPr/>
          <p:nvPr/>
        </p:nvSpPr>
        <p:spPr>
          <a:xfrm>
            <a:off x="6223864" y="1847088"/>
            <a:ext cx="5373472" cy="1188720"/>
          </a:xfrm>
          <a:prstGeom prst="roundRect">
            <a:avLst>
              <a:gd name="adj" fmla="val 4615"/>
            </a:avLst>
          </a:prstGeom>
          <a:solidFill>
            <a:srgbClr val="FFFFFF"/>
          </a:solidFill>
          <a:ln w="9525">
            <a:solidFill>
              <a:srgbClr val="DED7CD"/>
            </a:solidFill>
            <a:prstDash val="solid"/>
          </a:ln>
        </p:spPr>
      </p:sp>
      <p:sp>
        <p:nvSpPr>
          <p:cNvPr id="10" name="Text 8"/>
          <p:cNvSpPr/>
          <p:nvPr/>
        </p:nvSpPr>
        <p:spPr>
          <a:xfrm>
            <a:off x="6479896" y="1975104"/>
            <a:ext cx="2194560" cy="274320"/>
          </a:xfrm>
          <a:prstGeom prst="rect">
            <a:avLst/>
          </a:prstGeom>
          <a:noFill/>
          <a:ln/>
        </p:spPr>
        <p:txBody>
          <a:bodyPr wrap="square" lIns="0" tIns="0" rIns="0" bIns="0" rtlCol="0" anchor="ctr"/>
          <a:lstStyle/>
          <a:p>
            <a:pPr indent="0" marL="0">
              <a:buNone/>
            </a:pPr>
            <a:r>
              <a:rPr lang="en-US" sz="1500" b="1" dirty="0">
                <a:solidFill>
                  <a:srgbClr val="2E2A26"/>
                </a:solidFill>
                <a:latin typeface="Georgia" pitchFamily="34" charset="0"/>
                <a:ea typeface="Georgia" pitchFamily="34" charset="-122"/>
                <a:cs typeface="Georgia" pitchFamily="34" charset="-120"/>
              </a:rPr>
              <a:t>IBM</a:t>
            </a:r>
            <a:endParaRPr lang="en-US" sz="1500" dirty="0"/>
          </a:p>
        </p:txBody>
      </p:sp>
      <p:sp>
        <p:nvSpPr>
          <p:cNvPr id="11" name="Text 9"/>
          <p:cNvSpPr/>
          <p:nvPr/>
        </p:nvSpPr>
        <p:spPr>
          <a:xfrm>
            <a:off x="9311335" y="1993392"/>
            <a:ext cx="2029968" cy="237744"/>
          </a:xfrm>
          <a:prstGeom prst="rect">
            <a:avLst/>
          </a:prstGeom>
          <a:noFill/>
          <a:ln/>
        </p:spPr>
        <p:txBody>
          <a:bodyPr wrap="square" lIns="0" tIns="0" rIns="0" bIns="0" rtlCol="0" anchor="ctr"/>
          <a:lstStyle/>
          <a:p>
            <a:pPr algn="r" indent="0" marL="0">
              <a:buNone/>
            </a:pPr>
            <a:r>
              <a:rPr lang="en-US" sz="850" b="1" spc="150" kern="0" dirty="0">
                <a:solidFill>
                  <a:srgbClr val="B5651D"/>
                </a:solidFill>
                <a:latin typeface="Calibri" pitchFamily="34" charset="0"/>
                <a:ea typeface="Calibri" pitchFamily="34" charset="-122"/>
                <a:cs typeface="Calibri" pitchFamily="34" charset="-120"/>
              </a:rPr>
              <a:t>PATENTS FILED</a:t>
            </a:r>
            <a:endParaRPr lang="en-US" sz="850" dirty="0"/>
          </a:p>
        </p:txBody>
      </p:sp>
      <p:sp>
        <p:nvSpPr>
          <p:cNvPr id="12" name="Text 10"/>
          <p:cNvSpPr/>
          <p:nvPr/>
        </p:nvSpPr>
        <p:spPr>
          <a:xfrm>
            <a:off x="6479896" y="2286000"/>
            <a:ext cx="4861408" cy="658368"/>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US and international patents filed Jan 2026 for constrained generative-AI materials-design models, built around synthesizability, property bounds and cost.</a:t>
            </a:r>
            <a:endParaRPr lang="en-US" sz="1000" dirty="0"/>
          </a:p>
        </p:txBody>
      </p:sp>
      <p:sp>
        <p:nvSpPr>
          <p:cNvPr id="13" name="Shape 11"/>
          <p:cNvSpPr/>
          <p:nvPr/>
        </p:nvSpPr>
        <p:spPr>
          <a:xfrm>
            <a:off x="594360" y="3255264"/>
            <a:ext cx="5373472" cy="1188720"/>
          </a:xfrm>
          <a:prstGeom prst="roundRect">
            <a:avLst>
              <a:gd name="adj" fmla="val 4615"/>
            </a:avLst>
          </a:prstGeom>
          <a:solidFill>
            <a:srgbClr val="FFFFFF"/>
          </a:solidFill>
          <a:ln w="9525">
            <a:solidFill>
              <a:srgbClr val="DED7CD"/>
            </a:solidFill>
            <a:prstDash val="solid"/>
          </a:ln>
        </p:spPr>
      </p:sp>
      <p:sp>
        <p:nvSpPr>
          <p:cNvPr id="14" name="Text 12"/>
          <p:cNvSpPr/>
          <p:nvPr/>
        </p:nvSpPr>
        <p:spPr>
          <a:xfrm>
            <a:off x="850392" y="3383280"/>
            <a:ext cx="2194560" cy="274320"/>
          </a:xfrm>
          <a:prstGeom prst="rect">
            <a:avLst/>
          </a:prstGeom>
          <a:noFill/>
          <a:ln/>
        </p:spPr>
        <p:txBody>
          <a:bodyPr wrap="square" lIns="0" tIns="0" rIns="0" bIns="0" rtlCol="0" anchor="ctr"/>
          <a:lstStyle/>
          <a:p>
            <a:pPr indent="0" marL="0">
              <a:buNone/>
            </a:pPr>
            <a:r>
              <a:rPr lang="en-US" sz="1500" b="1" dirty="0">
                <a:solidFill>
                  <a:srgbClr val="2E2A26"/>
                </a:solidFill>
                <a:latin typeface="Georgia" pitchFamily="34" charset="0"/>
                <a:ea typeface="Georgia" pitchFamily="34" charset="-122"/>
                <a:cs typeface="Georgia" pitchFamily="34" charset="-120"/>
              </a:rPr>
              <a:t>CuspAI</a:t>
            </a:r>
            <a:endParaRPr lang="en-US" sz="1500" dirty="0"/>
          </a:p>
        </p:txBody>
      </p:sp>
      <p:sp>
        <p:nvSpPr>
          <p:cNvPr id="15" name="Text 13"/>
          <p:cNvSpPr/>
          <p:nvPr/>
        </p:nvSpPr>
        <p:spPr>
          <a:xfrm>
            <a:off x="3681832" y="3401568"/>
            <a:ext cx="2029968" cy="237744"/>
          </a:xfrm>
          <a:prstGeom prst="rect">
            <a:avLst/>
          </a:prstGeom>
          <a:noFill/>
          <a:ln/>
        </p:spPr>
        <p:txBody>
          <a:bodyPr wrap="square" lIns="0" tIns="0" rIns="0" bIns="0" rtlCol="0" anchor="ctr"/>
          <a:lstStyle/>
          <a:p>
            <a:pPr algn="r" indent="0" marL="0">
              <a:buNone/>
            </a:pPr>
            <a:r>
              <a:rPr lang="en-US" sz="850" b="1" spc="150" kern="0" dirty="0">
                <a:solidFill>
                  <a:srgbClr val="B5651D"/>
                </a:solidFill>
                <a:latin typeface="Calibri" pitchFamily="34" charset="0"/>
                <a:ea typeface="Calibri" pitchFamily="34" charset="-122"/>
                <a:cs typeface="Calibri" pitchFamily="34" charset="-120"/>
              </a:rPr>
              <a:t>AI-NATIVE ENTRANT</a:t>
            </a:r>
            <a:endParaRPr lang="en-US" sz="850" dirty="0"/>
          </a:p>
        </p:txBody>
      </p:sp>
      <p:sp>
        <p:nvSpPr>
          <p:cNvPr id="16" name="Text 14"/>
          <p:cNvSpPr/>
          <p:nvPr/>
        </p:nvSpPr>
        <p:spPr>
          <a:xfrm>
            <a:off x="850392" y="3694176"/>
            <a:ext cx="4861408" cy="658368"/>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UK AI-for-materials-discovery startup raised a $450M Series B at a $2.6B valuation, forming a consortium that includes Nvidia and Samsung Electronics.</a:t>
            </a:r>
            <a:endParaRPr lang="en-US" sz="1000" dirty="0"/>
          </a:p>
        </p:txBody>
      </p:sp>
      <p:sp>
        <p:nvSpPr>
          <p:cNvPr id="17" name="Shape 15"/>
          <p:cNvSpPr/>
          <p:nvPr/>
        </p:nvSpPr>
        <p:spPr>
          <a:xfrm>
            <a:off x="6223864" y="3255264"/>
            <a:ext cx="5373472" cy="1188720"/>
          </a:xfrm>
          <a:prstGeom prst="roundRect">
            <a:avLst>
              <a:gd name="adj" fmla="val 4615"/>
            </a:avLst>
          </a:prstGeom>
          <a:solidFill>
            <a:srgbClr val="FFFFFF"/>
          </a:solidFill>
          <a:ln w="9525">
            <a:solidFill>
              <a:srgbClr val="DED7CD"/>
            </a:solidFill>
            <a:prstDash val="solid"/>
          </a:ln>
        </p:spPr>
      </p:sp>
      <p:sp>
        <p:nvSpPr>
          <p:cNvPr id="18" name="Text 16"/>
          <p:cNvSpPr/>
          <p:nvPr/>
        </p:nvSpPr>
        <p:spPr>
          <a:xfrm>
            <a:off x="6479896" y="3383280"/>
            <a:ext cx="2194560" cy="274320"/>
          </a:xfrm>
          <a:prstGeom prst="rect">
            <a:avLst/>
          </a:prstGeom>
          <a:noFill/>
          <a:ln/>
        </p:spPr>
        <p:txBody>
          <a:bodyPr wrap="square" lIns="0" tIns="0" rIns="0" bIns="0" rtlCol="0" anchor="ctr"/>
          <a:lstStyle/>
          <a:p>
            <a:pPr indent="0" marL="0">
              <a:buNone/>
            </a:pPr>
            <a:r>
              <a:rPr lang="en-US" sz="1500" b="1" dirty="0">
                <a:solidFill>
                  <a:srgbClr val="2E2A26"/>
                </a:solidFill>
                <a:latin typeface="Georgia" pitchFamily="34" charset="0"/>
                <a:ea typeface="Georgia" pitchFamily="34" charset="-122"/>
                <a:cs typeface="Georgia" pitchFamily="34" charset="-120"/>
              </a:rPr>
              <a:t>Deloitte</a:t>
            </a:r>
            <a:endParaRPr lang="en-US" sz="1500" dirty="0"/>
          </a:p>
        </p:txBody>
      </p:sp>
      <p:sp>
        <p:nvSpPr>
          <p:cNvPr id="19" name="Text 17"/>
          <p:cNvSpPr/>
          <p:nvPr/>
        </p:nvSpPr>
        <p:spPr>
          <a:xfrm>
            <a:off x="9311335" y="3401568"/>
            <a:ext cx="2029968" cy="237744"/>
          </a:xfrm>
          <a:prstGeom prst="rect">
            <a:avLst/>
          </a:prstGeom>
          <a:noFill/>
          <a:ln/>
        </p:spPr>
        <p:txBody>
          <a:bodyPr wrap="square" lIns="0" tIns="0" rIns="0" bIns="0" rtlCol="0" anchor="ctr"/>
          <a:lstStyle/>
          <a:p>
            <a:pPr algn="r" indent="0" marL="0">
              <a:buNone/>
            </a:pPr>
            <a:r>
              <a:rPr lang="en-US" sz="850" b="1" spc="150" kern="0" dirty="0">
                <a:solidFill>
                  <a:srgbClr val="B5651D"/>
                </a:solidFill>
                <a:latin typeface="Calibri" pitchFamily="34" charset="0"/>
                <a:ea typeface="Calibri" pitchFamily="34" charset="-122"/>
                <a:cs typeface="Calibri" pitchFamily="34" charset="-120"/>
              </a:rPr>
              <a:t>SECTOR OUTLOOK</a:t>
            </a:r>
            <a:endParaRPr lang="en-US" sz="850" dirty="0"/>
          </a:p>
        </p:txBody>
      </p:sp>
      <p:sp>
        <p:nvSpPr>
          <p:cNvPr id="20" name="Text 18"/>
          <p:cNvSpPr/>
          <p:nvPr/>
        </p:nvSpPr>
        <p:spPr>
          <a:xfrm>
            <a:off x="6479896" y="3694176"/>
            <a:ext cx="4861408" cy="658368"/>
          </a:xfrm>
          <a:prstGeom prst="rect">
            <a:avLst/>
          </a:prstGeom>
          <a:noFill/>
          <a:ln/>
        </p:spPr>
        <p:txBody>
          <a:bodyPr wrap="square" lIns="0" tIns="0" rIns="0" bIns="0" rtlCol="0" anchor="t"/>
          <a:lstStyle/>
          <a:p>
            <a:pPr indent="0" marL="0">
              <a:lnSpc>
                <a:spcPts val="1300"/>
              </a:lnSpc>
              <a:buNone/>
            </a:pPr>
            <a:r>
              <a:rPr lang="en-US" sz="1000" dirty="0">
                <a:solidFill>
                  <a:srgbClr val="3D3833"/>
                </a:solidFill>
                <a:latin typeface="Calibri" pitchFamily="34" charset="0"/>
                <a:ea typeface="Calibri" pitchFamily="34" charset="-122"/>
                <a:cs typeface="Calibri" pitchFamily="34" charset="-120"/>
              </a:rPr>
              <a:t>Names AI's growing role across chemical operations as one of five themes shaping 2026 — process optimisation, safety and faster R&amp;D cycles.</a:t>
            </a:r>
            <a:endParaRPr lang="en-US" sz="1000" dirty="0"/>
          </a:p>
        </p:txBody>
      </p:sp>
      <p:sp>
        <p:nvSpPr>
          <p:cNvPr id="21" name="Shape 19"/>
          <p:cNvSpPr/>
          <p:nvPr/>
        </p:nvSpPr>
        <p:spPr>
          <a:xfrm>
            <a:off x="594360" y="4626864"/>
            <a:ext cx="11002975" cy="1444752"/>
          </a:xfrm>
          <a:prstGeom prst="roundRect">
            <a:avLst>
              <a:gd name="adj" fmla="val 3797"/>
            </a:avLst>
          </a:prstGeom>
          <a:solidFill>
            <a:srgbClr val="2E2A26"/>
          </a:solidFill>
          <a:ln/>
        </p:spPr>
      </p:sp>
      <p:sp>
        <p:nvSpPr>
          <p:cNvPr id="22" name="Text 20"/>
          <p:cNvSpPr/>
          <p:nvPr/>
        </p:nvSpPr>
        <p:spPr>
          <a:xfrm>
            <a:off x="886968" y="4718304"/>
            <a:ext cx="10417759" cy="274320"/>
          </a:xfrm>
          <a:prstGeom prst="rect">
            <a:avLst/>
          </a:prstGeom>
          <a:noFill/>
          <a:ln/>
        </p:spPr>
        <p:txBody>
          <a:bodyPr wrap="square" lIns="0" tIns="0" rIns="0" bIns="0" rtlCol="0" anchor="ctr"/>
          <a:lstStyle/>
          <a:p>
            <a:pPr indent="0" marL="0">
              <a:buNone/>
            </a:pPr>
            <a:r>
              <a:rPr lang="en-US" sz="1400" b="1" dirty="0">
                <a:solidFill>
                  <a:srgbClr val="F5C994"/>
                </a:solidFill>
                <a:latin typeface="Georgia" pitchFamily="34" charset="0"/>
                <a:ea typeface="Georgia" pitchFamily="34" charset="-122"/>
                <a:cs typeface="Georgia" pitchFamily="34" charset="-120"/>
              </a:rPr>
              <a:t>The honest caveat</a:t>
            </a:r>
            <a:endParaRPr lang="en-US" sz="1400" dirty="0"/>
          </a:p>
        </p:txBody>
      </p:sp>
      <p:sp>
        <p:nvSpPr>
          <p:cNvPr id="23" name="Text 21"/>
          <p:cNvSpPr/>
          <p:nvPr/>
        </p:nvSpPr>
        <p:spPr>
          <a:xfrm>
            <a:off x="886968" y="4992624"/>
            <a:ext cx="10417759" cy="1024128"/>
          </a:xfrm>
          <a:prstGeom prst="rect">
            <a:avLst/>
          </a:prstGeom>
          <a:noFill/>
          <a:ln/>
        </p:spPr>
        <p:txBody>
          <a:bodyPr wrap="square" lIns="0" tIns="0" rIns="0" bIns="0" rtlCol="0" anchor="t"/>
          <a:lstStyle/>
          <a:p>
            <a:pPr indent="0" marL="0">
              <a:lnSpc>
                <a:spcPts val="1400"/>
              </a:lnSpc>
              <a:buNone/>
            </a:pPr>
            <a:r>
              <a:rPr lang="en-US" sz="1050" dirty="0">
                <a:solidFill>
                  <a:srgbClr val="E0D9CF"/>
                </a:solidFill>
                <a:latin typeface="Calibri" pitchFamily="34" charset="0"/>
                <a:ea typeface="Calibri" pitchFamily="34" charset="-122"/>
                <a:cs typeface="Calibri" pitchFamily="34" charset="-120"/>
              </a:rPr>
              <a:t>MIT Technology Review reported (Jan 2026) that despite years of venture funding into AI-driven materials discovery, the field has not yet produced a genuine breakthrough discovery of a new, commercially significant material.</a:t>
            </a:r>
            <a:endParaRPr lang="en-US" sz="1050" dirty="0"/>
          </a:p>
          <a:p>
            <a:pPr indent="0" marL="0">
              <a:lnSpc>
                <a:spcPts val="1400"/>
              </a:lnSpc>
              <a:buNone/>
            </a:pPr>
            <a:endParaRPr lang="en-US" sz="1050" dirty="0"/>
          </a:p>
          <a:p>
            <a:pPr indent="0" marL="0">
              <a:lnSpc>
                <a:spcPts val="1400"/>
              </a:lnSpc>
              <a:buNone/>
            </a:pPr>
            <a:r>
              <a:rPr lang="en-US" sz="1050" dirty="0">
                <a:solidFill>
                  <a:srgbClr val="E0D9CF"/>
                </a:solidFill>
                <a:latin typeface="Calibri" pitchFamily="34" charset="0"/>
                <a:ea typeface="Calibri" pitchFamily="34" charset="-122"/>
                <a:cs typeface="Calibri" pitchFamily="34" charset="-120"/>
              </a:rPr>
              <a:t>For this map's thesis that is the point, not a disappointment. AI today is another tool that raises the qualification and technical-service bar — and it is available first to the companies that already have the largest R&amp;D budgets. It raises the bar. It does not lower it.</a:t>
            </a:r>
            <a:endParaRPr lang="en-US" sz="1050" dirty="0"/>
          </a:p>
        </p:txBody>
      </p:sp>
      <p:sp>
        <p:nvSpPr>
          <p:cNvPr id="24" name="Text 22"/>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OnlyTRAININGS, 8 Jul 2026; PatSnap, 10 Jun 2026; SiliconANGLE, Jul 2026; Deloitte 2026 Chemical Industry Outlook; MIT Technology Review, 5 Jan 2026</a:t>
            </a:r>
            <a:endParaRPr lang="en-US" sz="800" dirty="0"/>
          </a:p>
        </p:txBody>
      </p:sp>
      <p:sp>
        <p:nvSpPr>
          <p:cNvPr id="25" name="Text 23"/>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11 / 13</a:t>
            </a:r>
            <a:endParaRPr lang="en-US" sz="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SO WHAT</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3000" b="1" dirty="0">
                <a:solidFill>
                  <a:srgbClr val="2E2A26"/>
                </a:solidFill>
                <a:latin typeface="Georgia" pitchFamily="34" charset="0"/>
                <a:ea typeface="Georgia" pitchFamily="34" charset="-122"/>
                <a:cs typeface="Georgia" pitchFamily="34" charset="-120"/>
              </a:rPr>
              <a:t>The conclusion: this is not a sector call</a:t>
            </a:r>
            <a:endParaRPr lang="en-US" sz="3000" dirty="0"/>
          </a:p>
        </p:txBody>
      </p:sp>
      <p:sp>
        <p:nvSpPr>
          <p:cNvPr id="4" name="Text 2"/>
          <p:cNvSpPr/>
          <p:nvPr/>
        </p:nvSpPr>
        <p:spPr>
          <a:xfrm>
            <a:off x="594360" y="1188720"/>
            <a:ext cx="10637215" cy="292608"/>
          </a:xfrm>
          <a:prstGeom prst="rect">
            <a:avLst/>
          </a:prstGeom>
          <a:noFill/>
          <a:ln/>
        </p:spPr>
        <p:txBody>
          <a:bodyPr wrap="square" lIns="0" tIns="0" rIns="0" bIns="0" rtlCol="0" anchor="t"/>
          <a:lstStyle/>
          <a:p>
            <a:pPr indent="0" marL="0">
              <a:buNone/>
            </a:pPr>
            <a:r>
              <a:rPr lang="en-US" sz="1250" dirty="0">
                <a:solidFill>
                  <a:srgbClr val="6B645C"/>
                </a:solidFill>
                <a:latin typeface="Calibri" pitchFamily="34" charset="0"/>
                <a:ea typeface="Calibri" pitchFamily="34" charset="-122"/>
                <a:cs typeface="Calibri" pitchFamily="34" charset="-120"/>
              </a:rPr>
              <a:t>It is a company call. Three things follow from all eight layers.</a:t>
            </a:r>
            <a:endParaRPr lang="en-US" sz="1250" dirty="0"/>
          </a:p>
        </p:txBody>
      </p:sp>
      <p:sp>
        <p:nvSpPr>
          <p:cNvPr id="5" name="Shape 3"/>
          <p:cNvSpPr/>
          <p:nvPr/>
        </p:nvSpPr>
        <p:spPr>
          <a:xfrm>
            <a:off x="594360" y="1847088"/>
            <a:ext cx="6858000" cy="1225296"/>
          </a:xfrm>
          <a:prstGeom prst="roundRect">
            <a:avLst>
              <a:gd name="adj" fmla="val 4478"/>
            </a:avLst>
          </a:prstGeom>
          <a:solidFill>
            <a:srgbClr val="FFFFFF"/>
          </a:solidFill>
          <a:ln w="9525">
            <a:solidFill>
              <a:srgbClr val="DED7CD"/>
            </a:solidFill>
            <a:prstDash val="solid"/>
          </a:ln>
        </p:spPr>
      </p:sp>
      <p:sp>
        <p:nvSpPr>
          <p:cNvPr id="6" name="Shape 4"/>
          <p:cNvSpPr/>
          <p:nvPr/>
        </p:nvSpPr>
        <p:spPr>
          <a:xfrm>
            <a:off x="868680" y="2066544"/>
            <a:ext cx="384048" cy="384048"/>
          </a:xfrm>
          <a:prstGeom prst="ellipse">
            <a:avLst/>
          </a:prstGeom>
          <a:solidFill>
            <a:srgbClr val="9B2C2C"/>
          </a:solidFill>
          <a:ln/>
        </p:spPr>
      </p:sp>
      <p:sp>
        <p:nvSpPr>
          <p:cNvPr id="7" name="Text 5"/>
          <p:cNvSpPr/>
          <p:nvPr/>
        </p:nvSpPr>
        <p:spPr>
          <a:xfrm>
            <a:off x="868680" y="2066544"/>
            <a:ext cx="384048" cy="384048"/>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1</a:t>
            </a:r>
            <a:endParaRPr lang="en-US" sz="1200" dirty="0"/>
          </a:p>
        </p:txBody>
      </p:sp>
      <p:sp>
        <p:nvSpPr>
          <p:cNvPr id="8" name="Text 6"/>
          <p:cNvSpPr/>
          <p:nvPr/>
        </p:nvSpPr>
        <p:spPr>
          <a:xfrm>
            <a:off x="1453896" y="2011680"/>
            <a:ext cx="5705856" cy="310896"/>
          </a:xfrm>
          <a:prstGeom prst="rect">
            <a:avLst/>
          </a:prstGeom>
          <a:noFill/>
          <a:ln/>
        </p:spPr>
        <p:txBody>
          <a:bodyPr wrap="square" lIns="0" tIns="0" rIns="0" bIns="0" rtlCol="0" anchor="ctr"/>
          <a:lstStyle/>
          <a:p>
            <a:pPr indent="0" marL="0">
              <a:buNone/>
            </a:pPr>
            <a:r>
              <a:rPr lang="en-US" sz="1500" b="1" dirty="0">
                <a:solidFill>
                  <a:srgbClr val="2E2A26"/>
                </a:solidFill>
                <a:latin typeface="Georgia" pitchFamily="34" charset="0"/>
                <a:ea typeface="Georgia" pitchFamily="34" charset="-122"/>
                <a:cs typeface="Georgia" pitchFamily="34" charset="-120"/>
              </a:rPr>
              <a:t>Don't buy the sector</a:t>
            </a:r>
            <a:endParaRPr lang="en-US" sz="1500" dirty="0"/>
          </a:p>
        </p:txBody>
      </p:sp>
      <p:sp>
        <p:nvSpPr>
          <p:cNvPr id="9" name="Text 7"/>
          <p:cNvSpPr/>
          <p:nvPr/>
        </p:nvSpPr>
        <p:spPr>
          <a:xfrm>
            <a:off x="1453896" y="2359152"/>
            <a:ext cx="5705856" cy="603504"/>
          </a:xfrm>
          <a:prstGeom prst="rect">
            <a:avLst/>
          </a:prstGeom>
          <a:noFill/>
          <a:ln/>
        </p:spPr>
        <p:txBody>
          <a:bodyPr wrap="square" lIns="0" tIns="0" rIns="0" bIns="0" rtlCol="0" anchor="t"/>
          <a:lstStyle/>
          <a:p>
            <a:pPr indent="0" marL="0">
              <a:lnSpc>
                <a:spcPts val="1400"/>
              </a:lnSpc>
              <a:buNone/>
            </a:pPr>
            <a:r>
              <a:rPr lang="en-US" sz="1050" dirty="0">
                <a:solidFill>
                  <a:srgbClr val="6B645C"/>
                </a:solidFill>
                <a:latin typeface="Calibri" pitchFamily="34" charset="0"/>
                <a:ea typeface="Calibri" pitchFamily="34" charset="-122"/>
                <a:cs typeface="Calibri" pitchFamily="34" charset="-120"/>
              </a:rPr>
              <a:t>Demand is soft and China's overcapacity is holding prices down. Global production grows ~2% in 2026. The industry average is a bad guide to anything here.</a:t>
            </a:r>
            <a:endParaRPr lang="en-US" sz="1050" dirty="0"/>
          </a:p>
        </p:txBody>
      </p:sp>
      <p:sp>
        <p:nvSpPr>
          <p:cNvPr id="10" name="Shape 8"/>
          <p:cNvSpPr/>
          <p:nvPr/>
        </p:nvSpPr>
        <p:spPr>
          <a:xfrm>
            <a:off x="594360" y="3236976"/>
            <a:ext cx="6858000" cy="1225296"/>
          </a:xfrm>
          <a:prstGeom prst="roundRect">
            <a:avLst>
              <a:gd name="adj" fmla="val 4478"/>
            </a:avLst>
          </a:prstGeom>
          <a:solidFill>
            <a:srgbClr val="FFFFFF"/>
          </a:solidFill>
          <a:ln w="9525">
            <a:solidFill>
              <a:srgbClr val="DED7CD"/>
            </a:solidFill>
            <a:prstDash val="solid"/>
          </a:ln>
        </p:spPr>
      </p:sp>
      <p:sp>
        <p:nvSpPr>
          <p:cNvPr id="11" name="Shape 9"/>
          <p:cNvSpPr/>
          <p:nvPr/>
        </p:nvSpPr>
        <p:spPr>
          <a:xfrm>
            <a:off x="868680" y="3456432"/>
            <a:ext cx="384048" cy="384048"/>
          </a:xfrm>
          <a:prstGeom prst="ellipse">
            <a:avLst/>
          </a:prstGeom>
          <a:solidFill>
            <a:srgbClr val="1F6087"/>
          </a:solidFill>
          <a:ln/>
        </p:spPr>
      </p:sp>
      <p:sp>
        <p:nvSpPr>
          <p:cNvPr id="12" name="Text 10"/>
          <p:cNvSpPr/>
          <p:nvPr/>
        </p:nvSpPr>
        <p:spPr>
          <a:xfrm>
            <a:off x="868680" y="3456432"/>
            <a:ext cx="384048" cy="384048"/>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2</a:t>
            </a:r>
            <a:endParaRPr lang="en-US" sz="1200" dirty="0"/>
          </a:p>
        </p:txBody>
      </p:sp>
      <p:sp>
        <p:nvSpPr>
          <p:cNvPr id="13" name="Text 11"/>
          <p:cNvSpPr/>
          <p:nvPr/>
        </p:nvSpPr>
        <p:spPr>
          <a:xfrm>
            <a:off x="1453896" y="3401568"/>
            <a:ext cx="5705856" cy="310896"/>
          </a:xfrm>
          <a:prstGeom prst="rect">
            <a:avLst/>
          </a:prstGeom>
          <a:noFill/>
          <a:ln/>
        </p:spPr>
        <p:txBody>
          <a:bodyPr wrap="square" lIns="0" tIns="0" rIns="0" bIns="0" rtlCol="0" anchor="ctr"/>
          <a:lstStyle/>
          <a:p>
            <a:pPr indent="0" marL="0">
              <a:buNone/>
            </a:pPr>
            <a:r>
              <a:rPr lang="en-US" sz="1500" b="1" dirty="0">
                <a:solidFill>
                  <a:srgbClr val="2E2A26"/>
                </a:solidFill>
                <a:latin typeface="Georgia" pitchFamily="34" charset="0"/>
                <a:ea typeface="Georgia" pitchFamily="34" charset="-122"/>
                <a:cs typeface="Georgia" pitchFamily="34" charset="-120"/>
              </a:rPr>
              <a:t>The moat is getting stronger</a:t>
            </a:r>
            <a:endParaRPr lang="en-US" sz="1500" dirty="0"/>
          </a:p>
        </p:txBody>
      </p:sp>
      <p:sp>
        <p:nvSpPr>
          <p:cNvPr id="14" name="Text 12"/>
          <p:cNvSpPr/>
          <p:nvPr/>
        </p:nvSpPr>
        <p:spPr>
          <a:xfrm>
            <a:off x="1453896" y="3749040"/>
            <a:ext cx="5705856" cy="603504"/>
          </a:xfrm>
          <a:prstGeom prst="rect">
            <a:avLst/>
          </a:prstGeom>
          <a:noFill/>
          <a:ln/>
        </p:spPr>
        <p:txBody>
          <a:bodyPr wrap="square" lIns="0" tIns="0" rIns="0" bIns="0" rtlCol="0" anchor="t"/>
          <a:lstStyle/>
          <a:p>
            <a:pPr indent="0" marL="0">
              <a:lnSpc>
                <a:spcPts val="1400"/>
              </a:lnSpc>
              <a:buNone/>
            </a:pPr>
            <a:r>
              <a:rPr lang="en-US" sz="1050" dirty="0">
                <a:solidFill>
                  <a:srgbClr val="6B645C"/>
                </a:solidFill>
                <a:latin typeface="Calibri" pitchFamily="34" charset="0"/>
                <a:ea typeface="Calibri" pitchFamily="34" charset="-122"/>
                <a:cs typeface="Calibri" pitchFamily="34" charset="-120"/>
              </a:rPr>
              <a:t>Qualification takes 12–24 months, regulation is adding cost, and switching suppliers means starting over. All three move in favour of incumbents who can pay.</a:t>
            </a:r>
            <a:endParaRPr lang="en-US" sz="1050" dirty="0"/>
          </a:p>
        </p:txBody>
      </p:sp>
      <p:sp>
        <p:nvSpPr>
          <p:cNvPr id="15" name="Shape 13"/>
          <p:cNvSpPr/>
          <p:nvPr/>
        </p:nvSpPr>
        <p:spPr>
          <a:xfrm>
            <a:off x="594360" y="4626864"/>
            <a:ext cx="6858000" cy="1225296"/>
          </a:xfrm>
          <a:prstGeom prst="roundRect">
            <a:avLst>
              <a:gd name="adj" fmla="val 4478"/>
            </a:avLst>
          </a:prstGeom>
          <a:solidFill>
            <a:srgbClr val="FFFFFF"/>
          </a:solidFill>
          <a:ln w="9525">
            <a:solidFill>
              <a:srgbClr val="DED7CD"/>
            </a:solidFill>
            <a:prstDash val="solid"/>
          </a:ln>
        </p:spPr>
      </p:sp>
      <p:sp>
        <p:nvSpPr>
          <p:cNvPr id="16" name="Shape 14"/>
          <p:cNvSpPr/>
          <p:nvPr/>
        </p:nvSpPr>
        <p:spPr>
          <a:xfrm>
            <a:off x="868680" y="4846320"/>
            <a:ext cx="384048" cy="384048"/>
          </a:xfrm>
          <a:prstGeom prst="ellipse">
            <a:avLst/>
          </a:prstGeom>
          <a:solidFill>
            <a:srgbClr val="B5651D"/>
          </a:solidFill>
          <a:ln/>
        </p:spPr>
      </p:sp>
      <p:sp>
        <p:nvSpPr>
          <p:cNvPr id="17" name="Text 15"/>
          <p:cNvSpPr/>
          <p:nvPr/>
        </p:nvSpPr>
        <p:spPr>
          <a:xfrm>
            <a:off x="868680" y="4846320"/>
            <a:ext cx="384048" cy="384048"/>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3</a:t>
            </a:r>
            <a:endParaRPr lang="en-US" sz="1200" dirty="0"/>
          </a:p>
        </p:txBody>
      </p:sp>
      <p:sp>
        <p:nvSpPr>
          <p:cNvPr id="18" name="Text 16"/>
          <p:cNvSpPr/>
          <p:nvPr/>
        </p:nvSpPr>
        <p:spPr>
          <a:xfrm>
            <a:off x="1453896" y="4791456"/>
            <a:ext cx="5705856" cy="310896"/>
          </a:xfrm>
          <a:prstGeom prst="rect">
            <a:avLst/>
          </a:prstGeom>
          <a:noFill/>
          <a:ln/>
        </p:spPr>
        <p:txBody>
          <a:bodyPr wrap="square" lIns="0" tIns="0" rIns="0" bIns="0" rtlCol="0" anchor="ctr"/>
          <a:lstStyle/>
          <a:p>
            <a:pPr indent="0" marL="0">
              <a:buNone/>
            </a:pPr>
            <a:r>
              <a:rPr lang="en-US" sz="1500" b="1" dirty="0">
                <a:solidFill>
                  <a:srgbClr val="2E2A26"/>
                </a:solidFill>
                <a:latin typeface="Georgia" pitchFamily="34" charset="0"/>
                <a:ea typeface="Georgia" pitchFamily="34" charset="-122"/>
                <a:cs typeface="Georgia" pitchFamily="34" charset="-120"/>
              </a:rPr>
              <a:t>Back the ones who can clear the bar</a:t>
            </a:r>
            <a:endParaRPr lang="en-US" sz="1500" dirty="0"/>
          </a:p>
        </p:txBody>
      </p:sp>
      <p:sp>
        <p:nvSpPr>
          <p:cNvPr id="19" name="Text 17"/>
          <p:cNvSpPr/>
          <p:nvPr/>
        </p:nvSpPr>
        <p:spPr>
          <a:xfrm>
            <a:off x="1453896" y="5138928"/>
            <a:ext cx="5705856" cy="603504"/>
          </a:xfrm>
          <a:prstGeom prst="rect">
            <a:avLst/>
          </a:prstGeom>
          <a:noFill/>
          <a:ln/>
        </p:spPr>
        <p:txBody>
          <a:bodyPr wrap="square" lIns="0" tIns="0" rIns="0" bIns="0" rtlCol="0" anchor="t"/>
          <a:lstStyle/>
          <a:p>
            <a:pPr indent="0" marL="0">
              <a:lnSpc>
                <a:spcPts val="1400"/>
              </a:lnSpc>
              <a:buNone/>
            </a:pPr>
            <a:r>
              <a:rPr lang="en-US" sz="1050" dirty="0">
                <a:solidFill>
                  <a:srgbClr val="6B645C"/>
                </a:solidFill>
                <a:latin typeface="Calibri" pitchFamily="34" charset="0"/>
                <a:ea typeface="Calibri" pitchFamily="34" charset="-122"/>
                <a:cs typeface="Calibri" pitchFamily="34" charset="-120"/>
              </a:rPr>
              <a:t>Fund the approval cycle, carry the regulatory paperwork, hold the customer long enough to be trusted with the next molecule. Reactor capacity is not the qualification.</a:t>
            </a:r>
            <a:endParaRPr lang="en-US" sz="1050" dirty="0"/>
          </a:p>
        </p:txBody>
      </p:sp>
      <p:sp>
        <p:nvSpPr>
          <p:cNvPr id="20" name="Shape 18"/>
          <p:cNvSpPr/>
          <p:nvPr/>
        </p:nvSpPr>
        <p:spPr>
          <a:xfrm>
            <a:off x="7763256" y="1847088"/>
            <a:ext cx="3834079" cy="4005072"/>
          </a:xfrm>
          <a:prstGeom prst="roundRect">
            <a:avLst>
              <a:gd name="adj" fmla="val 1431"/>
            </a:avLst>
          </a:prstGeom>
          <a:solidFill>
            <a:srgbClr val="2E2A26"/>
          </a:solidFill>
          <a:ln/>
        </p:spPr>
      </p:sp>
      <p:sp>
        <p:nvSpPr>
          <p:cNvPr id="21" name="Text 19"/>
          <p:cNvSpPr/>
          <p:nvPr/>
        </p:nvSpPr>
        <p:spPr>
          <a:xfrm>
            <a:off x="8074152" y="2011680"/>
            <a:ext cx="3212287" cy="256032"/>
          </a:xfrm>
          <a:prstGeom prst="rect">
            <a:avLst/>
          </a:prstGeom>
          <a:noFill/>
          <a:ln/>
        </p:spPr>
        <p:txBody>
          <a:bodyPr wrap="square" lIns="0" tIns="0" rIns="0" bIns="0" rtlCol="0" anchor="ctr"/>
          <a:lstStyle/>
          <a:p>
            <a:pPr indent="0" marL="0">
              <a:buNone/>
            </a:pPr>
            <a:r>
              <a:rPr lang="en-US" sz="1050" b="1" spc="250" kern="0" dirty="0">
                <a:solidFill>
                  <a:srgbClr val="B5651D"/>
                </a:solidFill>
                <a:latin typeface="Calibri" pitchFamily="34" charset="0"/>
                <a:ea typeface="Calibri" pitchFamily="34" charset="-122"/>
                <a:cs typeface="Calibri" pitchFamily="34" charset="-120"/>
              </a:rPr>
              <a:t>THE ONE TEST</a:t>
            </a:r>
            <a:endParaRPr lang="en-US" sz="1050" dirty="0"/>
          </a:p>
        </p:txBody>
      </p:sp>
      <p:sp>
        <p:nvSpPr>
          <p:cNvPr id="22" name="Text 20"/>
          <p:cNvSpPr/>
          <p:nvPr/>
        </p:nvSpPr>
        <p:spPr>
          <a:xfrm>
            <a:off x="8074152" y="2340864"/>
            <a:ext cx="3212287" cy="1298448"/>
          </a:xfrm>
          <a:prstGeom prst="rect">
            <a:avLst/>
          </a:prstGeom>
          <a:noFill/>
          <a:ln/>
        </p:spPr>
        <p:txBody>
          <a:bodyPr wrap="square" lIns="0" tIns="0" rIns="0" bIns="0" rtlCol="0" anchor="t"/>
          <a:lstStyle/>
          <a:p>
            <a:pPr indent="0" marL="0">
              <a:lnSpc>
                <a:spcPts val="2300"/>
              </a:lnSpc>
              <a:buNone/>
            </a:pPr>
            <a:r>
              <a:rPr lang="en-US" sz="1550" b="1" dirty="0">
                <a:solidFill>
                  <a:srgbClr val="FFFFFF"/>
                </a:solidFill>
                <a:latin typeface="Georgia" pitchFamily="34" charset="0"/>
                <a:ea typeface="Georgia" pitchFamily="34" charset="-122"/>
                <a:cs typeface="Georgia" pitchFamily="34" charset="-120"/>
              </a:rPr>
              <a:t>Is the newest, hardest-to-approve part of the business growing faster than the old part?</a:t>
            </a:r>
            <a:endParaRPr lang="en-US" sz="1550" dirty="0"/>
          </a:p>
        </p:txBody>
      </p:sp>
      <p:sp>
        <p:nvSpPr>
          <p:cNvPr id="23" name="Shape 21"/>
          <p:cNvSpPr/>
          <p:nvPr/>
        </p:nvSpPr>
        <p:spPr>
          <a:xfrm>
            <a:off x="8074152" y="3749040"/>
            <a:ext cx="3212287" cy="0"/>
          </a:xfrm>
          <a:prstGeom prst="line">
            <a:avLst/>
          </a:prstGeom>
          <a:noFill/>
          <a:ln w="12700">
            <a:solidFill>
              <a:srgbClr val="5A5249"/>
            </a:solidFill>
            <a:prstDash val="solid"/>
          </a:ln>
        </p:spPr>
      </p:sp>
      <p:sp>
        <p:nvSpPr>
          <p:cNvPr id="24" name="Text 22"/>
          <p:cNvSpPr/>
          <p:nvPr/>
        </p:nvSpPr>
        <p:spPr>
          <a:xfrm>
            <a:off x="8074152" y="3895344"/>
            <a:ext cx="3212287" cy="219456"/>
          </a:xfrm>
          <a:prstGeom prst="rect">
            <a:avLst/>
          </a:prstGeom>
          <a:noFill/>
          <a:ln/>
        </p:spPr>
        <p:txBody>
          <a:bodyPr wrap="square" lIns="0" tIns="0" rIns="0" bIns="0" rtlCol="0" anchor="ctr"/>
          <a:lstStyle/>
          <a:p>
            <a:pPr indent="0" marL="0">
              <a:buNone/>
            </a:pPr>
            <a:r>
              <a:rPr lang="en-US" sz="950" b="1" spc="200" kern="0" dirty="0">
                <a:solidFill>
                  <a:srgbClr val="7FB3A0"/>
                </a:solidFill>
                <a:latin typeface="Calibri" pitchFamily="34" charset="0"/>
                <a:ea typeface="Calibri" pitchFamily="34" charset="-122"/>
                <a:cs typeface="Calibri" pitchFamily="34" charset="-120"/>
              </a:rPr>
              <a:t>IF YES</a:t>
            </a:r>
            <a:endParaRPr lang="en-US" sz="950" dirty="0"/>
          </a:p>
        </p:txBody>
      </p:sp>
      <p:sp>
        <p:nvSpPr>
          <p:cNvPr id="25" name="Text 23"/>
          <p:cNvSpPr/>
          <p:nvPr/>
        </p:nvSpPr>
        <p:spPr>
          <a:xfrm>
            <a:off x="8074152" y="4133088"/>
            <a:ext cx="3212287" cy="640080"/>
          </a:xfrm>
          <a:prstGeom prst="rect">
            <a:avLst/>
          </a:prstGeom>
          <a:noFill/>
          <a:ln/>
        </p:spPr>
        <p:txBody>
          <a:bodyPr wrap="square" lIns="0" tIns="0" rIns="0" bIns="0" rtlCol="0" anchor="t"/>
          <a:lstStyle/>
          <a:p>
            <a:pPr indent="0" marL="0">
              <a:lnSpc>
                <a:spcPts val="1500"/>
              </a:lnSpc>
              <a:buNone/>
            </a:pPr>
            <a:r>
              <a:rPr lang="en-US" sz="1100" dirty="0">
                <a:solidFill>
                  <a:srgbClr val="E0D9CF"/>
                </a:solidFill>
                <a:latin typeface="Calibri" pitchFamily="34" charset="0"/>
                <a:ea typeface="Calibri" pitchFamily="34" charset="-122"/>
                <a:cs typeface="Calibri" pitchFamily="34" charset="-120"/>
              </a:rPr>
              <a:t>The moat is real and it is compounding. Navin Fluorine's CDMO business passes this today.</a:t>
            </a:r>
            <a:endParaRPr lang="en-US" sz="1100" dirty="0"/>
          </a:p>
        </p:txBody>
      </p:sp>
      <p:sp>
        <p:nvSpPr>
          <p:cNvPr id="26" name="Text 24"/>
          <p:cNvSpPr/>
          <p:nvPr/>
        </p:nvSpPr>
        <p:spPr>
          <a:xfrm>
            <a:off x="8074152" y="4882896"/>
            <a:ext cx="3212287" cy="219456"/>
          </a:xfrm>
          <a:prstGeom prst="rect">
            <a:avLst/>
          </a:prstGeom>
          <a:noFill/>
          <a:ln/>
        </p:spPr>
        <p:txBody>
          <a:bodyPr wrap="square" lIns="0" tIns="0" rIns="0" bIns="0" rtlCol="0" anchor="ctr"/>
          <a:lstStyle/>
          <a:p>
            <a:pPr indent="0" marL="0">
              <a:buNone/>
            </a:pPr>
            <a:r>
              <a:rPr lang="en-US" sz="950" b="1" spc="200" kern="0" dirty="0">
                <a:solidFill>
                  <a:srgbClr val="D08A7A"/>
                </a:solidFill>
                <a:latin typeface="Calibri" pitchFamily="34" charset="0"/>
                <a:ea typeface="Calibri" pitchFamily="34" charset="-122"/>
                <a:cs typeface="Calibri" pitchFamily="34" charset="-120"/>
              </a:rPr>
              <a:t>IF NO</a:t>
            </a:r>
            <a:endParaRPr lang="en-US" sz="950" dirty="0"/>
          </a:p>
        </p:txBody>
      </p:sp>
      <p:sp>
        <p:nvSpPr>
          <p:cNvPr id="27" name="Text 25"/>
          <p:cNvSpPr/>
          <p:nvPr/>
        </p:nvSpPr>
        <p:spPr>
          <a:xfrm>
            <a:off x="8074152" y="5120640"/>
            <a:ext cx="3212287" cy="640080"/>
          </a:xfrm>
          <a:prstGeom prst="rect">
            <a:avLst/>
          </a:prstGeom>
          <a:noFill/>
          <a:ln/>
        </p:spPr>
        <p:txBody>
          <a:bodyPr wrap="square" lIns="0" tIns="0" rIns="0" bIns="0" rtlCol="0" anchor="t"/>
          <a:lstStyle/>
          <a:p>
            <a:pPr indent="0" marL="0">
              <a:lnSpc>
                <a:spcPts val="1500"/>
              </a:lnSpc>
              <a:buNone/>
            </a:pPr>
            <a:r>
              <a:rPr lang="en-US" sz="1100" dirty="0">
                <a:solidFill>
                  <a:srgbClr val="E0D9CF"/>
                </a:solidFill>
                <a:latin typeface="Calibri" pitchFamily="34" charset="0"/>
                <a:ea typeface="Calibri" pitchFamily="34" charset="-122"/>
                <a:cs typeface="Calibri" pitchFamily="34" charset="-120"/>
              </a:rPr>
              <a:t>The margin is a temporary mix shift, and you are paying a premium for a story.</a:t>
            </a:r>
            <a:endParaRPr lang="en-US" sz="1100" dirty="0"/>
          </a:p>
        </p:txBody>
      </p:sp>
      <p:sp>
        <p:nvSpPr>
          <p:cNvPr id="28" name="Text 26"/>
          <p:cNvSpPr/>
          <p:nvPr/>
        </p:nvSpPr>
        <p:spPr>
          <a:xfrm>
            <a:off x="594360" y="5907024"/>
            <a:ext cx="11002975" cy="329184"/>
          </a:xfrm>
          <a:prstGeom prst="rect">
            <a:avLst/>
          </a:prstGeom>
          <a:noFill/>
          <a:ln/>
        </p:spPr>
        <p:txBody>
          <a:bodyPr wrap="square" lIns="0" tIns="0" rIns="0" bIns="0" rtlCol="0" anchor="ctr"/>
          <a:lstStyle/>
          <a:p>
            <a:pPr indent="0" marL="0">
              <a:buNone/>
            </a:pPr>
            <a:r>
              <a:rPr lang="en-US" sz="1000" b="1" dirty="0">
                <a:solidFill>
                  <a:srgbClr val="B5651D"/>
                </a:solidFill>
                <a:latin typeface="Calibri" pitchFamily="34" charset="0"/>
                <a:ea typeface="Calibri" pitchFamily="34" charset="-122"/>
                <a:cs typeface="Calibri" pitchFamily="34" charset="-120"/>
              </a:rPr>
              <a:t>The evidence, in one line:  </a:t>
            </a:r>
            <a:pPr indent="0" marL="0">
              <a:buNone/>
            </a:pPr>
            <a:r>
              <a:rPr lang="en-US" sz="1000" dirty="0">
                <a:solidFill>
                  <a:srgbClr val="6B645C"/>
                </a:solidFill>
                <a:latin typeface="Calibri" pitchFamily="34" charset="0"/>
                <a:ea typeface="Calibri" pitchFamily="34" charset="-122"/>
                <a:cs typeface="Calibri" pitchFamily="34" charset="-120"/>
              </a:rPr>
              <a:t>Navin Fluorine's CDMO segment grew +59% YoY in FY2026 while its legacy fluorochemicals grew slower, and Vinati Organics lifted EBITDA margin to 29.4% from 25.8% on flat revenue. Mix, not volume.</a:t>
            </a:r>
            <a:endParaRPr lang="en-US" sz="1000" dirty="0"/>
          </a:p>
        </p:txBody>
      </p:sp>
      <p:sp>
        <p:nvSpPr>
          <p:cNvPr id="29" name="Text 27"/>
          <p:cNvSpPr/>
          <p:nvPr/>
        </p:nvSpPr>
        <p:spPr>
          <a:xfrm>
            <a:off x="594360" y="6419088"/>
            <a:ext cx="9997135" cy="256032"/>
          </a:xfrm>
          <a:prstGeom prst="rect">
            <a:avLst/>
          </a:prstGeom>
          <a:noFill/>
          <a:ln/>
        </p:spPr>
        <p:txBody>
          <a:bodyPr wrap="square" lIns="0" tIns="0" rIns="0" bIns="0" rtlCol="0" anchor="ctr"/>
          <a:lstStyle/>
          <a:p>
            <a:pPr indent="0" marL="0">
              <a:buNone/>
            </a:pPr>
            <a:r>
              <a:rPr lang="en-US" sz="800" i="1" dirty="0">
                <a:solidFill>
                  <a:srgbClr val="8A8279"/>
                </a:solidFill>
                <a:latin typeface="Calibri" pitchFamily="34" charset="0"/>
                <a:ea typeface="Calibri" pitchFamily="34" charset="-122"/>
                <a:cs typeface="Calibri" pitchFamily="34" charset="-120"/>
              </a:rPr>
              <a:t>Sources: Business Standard, Navin Fluorine quarterly results 2025–26; Tradebrains, Vinati Organics FY2026</a:t>
            </a:r>
            <a:endParaRPr lang="en-US" sz="800" dirty="0"/>
          </a:p>
        </p:txBody>
      </p:sp>
      <p:sp>
        <p:nvSpPr>
          <p:cNvPr id="30" name="Text 28"/>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12 / 13</a:t>
            </a:r>
            <a:endParaRPr lang="en-US" sz="8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5F3F0"/>
        </a:solidFill>
      </p:bgPr>
    </p:bg>
    <p:spTree>
      <p:nvGrpSpPr>
        <p:cNvPr id="1" name=""/>
        <p:cNvGrpSpPr/>
        <p:nvPr/>
      </p:nvGrpSpPr>
      <p:grpSpPr>
        <a:xfrm>
          <a:off x="0" y="0"/>
          <a:ext cx="0" cy="0"/>
          <a:chOff x="0" y="0"/>
          <a:chExt cx="0" cy="0"/>
        </a:xfrm>
      </p:grpSpPr>
      <p:sp>
        <p:nvSpPr>
          <p:cNvPr id="2" name="Text 0"/>
          <p:cNvSpPr/>
          <p:nvPr/>
        </p:nvSpPr>
        <p:spPr>
          <a:xfrm>
            <a:off x="594360" y="347472"/>
            <a:ext cx="11002975" cy="228600"/>
          </a:xfrm>
          <a:prstGeom prst="rect">
            <a:avLst/>
          </a:prstGeom>
          <a:noFill/>
          <a:ln/>
        </p:spPr>
        <p:txBody>
          <a:bodyPr wrap="square" lIns="0" tIns="0" rIns="0" bIns="0" rtlCol="0" anchor="ctr"/>
          <a:lstStyle/>
          <a:p>
            <a:pPr indent="0" marL="0">
              <a:buNone/>
            </a:pPr>
            <a:r>
              <a:rPr lang="en-US" sz="1100" b="1" spc="250" kern="0" dirty="0">
                <a:solidFill>
                  <a:srgbClr val="B5651D"/>
                </a:solidFill>
                <a:latin typeface="Calibri" pitchFamily="34" charset="0"/>
                <a:ea typeface="Calibri" pitchFamily="34" charset="-122"/>
                <a:cs typeface="Calibri" pitchFamily="34" charset="-120"/>
              </a:rPr>
              <a:t>APPENDIX</a:t>
            </a:r>
            <a:endParaRPr lang="en-US" sz="1100" dirty="0"/>
          </a:p>
        </p:txBody>
      </p:sp>
      <p:sp>
        <p:nvSpPr>
          <p:cNvPr id="3" name="Text 1"/>
          <p:cNvSpPr/>
          <p:nvPr/>
        </p:nvSpPr>
        <p:spPr>
          <a:xfrm>
            <a:off x="594360" y="585216"/>
            <a:ext cx="11002975" cy="566928"/>
          </a:xfrm>
          <a:prstGeom prst="rect">
            <a:avLst/>
          </a:prstGeom>
          <a:noFill/>
          <a:ln/>
        </p:spPr>
        <p:txBody>
          <a:bodyPr wrap="square" lIns="0" tIns="0" rIns="0" bIns="0" rtlCol="0" anchor="ctr"/>
          <a:lstStyle/>
          <a:p>
            <a:pPr indent="0" marL="0">
              <a:buNone/>
            </a:pPr>
            <a:r>
              <a:rPr lang="en-US" sz="3000" b="1" dirty="0">
                <a:solidFill>
                  <a:srgbClr val="2E2A26"/>
                </a:solidFill>
                <a:latin typeface="Georgia" pitchFamily="34" charset="0"/>
                <a:ea typeface="Georgia" pitchFamily="34" charset="-122"/>
                <a:cs typeface="Georgia" pitchFamily="34" charset="-120"/>
              </a:rPr>
              <a:t>Sources</a:t>
            </a:r>
            <a:endParaRPr lang="en-US" sz="3000" dirty="0"/>
          </a:p>
        </p:txBody>
      </p:sp>
      <p:sp>
        <p:nvSpPr>
          <p:cNvPr id="4" name="Shape 2"/>
          <p:cNvSpPr/>
          <p:nvPr/>
        </p:nvSpPr>
        <p:spPr>
          <a:xfrm>
            <a:off x="594360" y="1481328"/>
            <a:ext cx="3484778" cy="2926080"/>
          </a:xfrm>
          <a:prstGeom prst="roundRect">
            <a:avLst>
              <a:gd name="adj" fmla="val 1875"/>
            </a:avLst>
          </a:prstGeom>
          <a:solidFill>
            <a:srgbClr val="FFFFFF"/>
          </a:solidFill>
          <a:ln w="9525">
            <a:solidFill>
              <a:srgbClr val="DED7CD"/>
            </a:solidFill>
            <a:prstDash val="solid"/>
          </a:ln>
        </p:spPr>
      </p:sp>
      <p:sp>
        <p:nvSpPr>
          <p:cNvPr id="5" name="Text 3"/>
          <p:cNvSpPr/>
          <p:nvPr/>
        </p:nvSpPr>
        <p:spPr>
          <a:xfrm>
            <a:off x="832104" y="1600200"/>
            <a:ext cx="3009290" cy="274320"/>
          </a:xfrm>
          <a:prstGeom prst="rect">
            <a:avLst/>
          </a:prstGeom>
          <a:noFill/>
          <a:ln/>
        </p:spPr>
        <p:txBody>
          <a:bodyPr wrap="square" lIns="0" tIns="0" rIns="0" bIns="0" rtlCol="0" anchor="ctr"/>
          <a:lstStyle/>
          <a:p>
            <a:pPr indent="0" marL="0">
              <a:buNone/>
            </a:pPr>
            <a:r>
              <a:rPr lang="en-US" sz="1000" b="1" spc="150" kern="0" dirty="0">
                <a:solidFill>
                  <a:srgbClr val="B5651D"/>
                </a:solidFill>
                <a:latin typeface="Calibri" pitchFamily="34" charset="0"/>
                <a:ea typeface="Calibri" pitchFamily="34" charset="-122"/>
                <a:cs typeface="Calibri" pitchFamily="34" charset="-120"/>
              </a:rPr>
              <a:t>Market size &amp; outlook</a:t>
            </a:r>
            <a:endParaRPr lang="en-US" sz="1000" dirty="0"/>
          </a:p>
        </p:txBody>
      </p:sp>
      <p:sp>
        <p:nvSpPr>
          <p:cNvPr id="6" name="Text 4"/>
          <p:cNvSpPr/>
          <p:nvPr/>
        </p:nvSpPr>
        <p:spPr>
          <a:xfrm>
            <a:off x="923544" y="1920240"/>
            <a:ext cx="2881274" cy="2395728"/>
          </a:xfrm>
          <a:prstGeom prst="rect">
            <a:avLst/>
          </a:prstGeom>
          <a:noFill/>
          <a:ln/>
        </p:spPr>
        <p:txBody>
          <a:bodyPr wrap="square" lIns="0" tIns="0" rIns="0" bIns="0" rtlCol="0" anchor="t"/>
          <a:lstStyle/>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Grand View Research, Global Market Insights, Straits Research, Verified Market Research, Research and Markets, Precedence Research, Custom Market Insights, Technavio — global specialty-chemicals market-size reports, 2025–26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Deloitte, 2026 Chemical Industry Outlook, via Indian Chemical News, PCI Magazine, Chemical Processing</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S&amp;P Global Ratings, China commodity-chemicals outlook, 6 Jan 2026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Redseer Strategy Consultants, India opportunity report, via The Hans India / New Kerala, 11 May 2026</a:t>
            </a:r>
            <a:endParaRPr lang="en-US" sz="860" dirty="0"/>
          </a:p>
        </p:txBody>
      </p:sp>
      <p:sp>
        <p:nvSpPr>
          <p:cNvPr id="7" name="Shape 5"/>
          <p:cNvSpPr/>
          <p:nvPr/>
        </p:nvSpPr>
        <p:spPr>
          <a:xfrm>
            <a:off x="4353458" y="1481328"/>
            <a:ext cx="3484778" cy="2926080"/>
          </a:xfrm>
          <a:prstGeom prst="roundRect">
            <a:avLst>
              <a:gd name="adj" fmla="val 1875"/>
            </a:avLst>
          </a:prstGeom>
          <a:solidFill>
            <a:srgbClr val="FFFFFF"/>
          </a:solidFill>
          <a:ln w="9525">
            <a:solidFill>
              <a:srgbClr val="DED7CD"/>
            </a:solidFill>
            <a:prstDash val="solid"/>
          </a:ln>
        </p:spPr>
      </p:sp>
      <p:sp>
        <p:nvSpPr>
          <p:cNvPr id="8" name="Text 6"/>
          <p:cNvSpPr/>
          <p:nvPr/>
        </p:nvSpPr>
        <p:spPr>
          <a:xfrm>
            <a:off x="4591202" y="1600200"/>
            <a:ext cx="3009290" cy="274320"/>
          </a:xfrm>
          <a:prstGeom prst="rect">
            <a:avLst/>
          </a:prstGeom>
          <a:noFill/>
          <a:ln/>
        </p:spPr>
        <p:txBody>
          <a:bodyPr wrap="square" lIns="0" tIns="0" rIns="0" bIns="0" rtlCol="0" anchor="ctr"/>
          <a:lstStyle/>
          <a:p>
            <a:pPr indent="0" marL="0">
              <a:buNone/>
            </a:pPr>
            <a:r>
              <a:rPr lang="en-US" sz="1000" b="1" spc="150" kern="0" dirty="0">
                <a:solidFill>
                  <a:srgbClr val="B5651D"/>
                </a:solidFill>
                <a:latin typeface="Calibri" pitchFamily="34" charset="0"/>
                <a:ea typeface="Calibri" pitchFamily="34" charset="-122"/>
                <a:cs typeface="Calibri" pitchFamily="34" charset="-120"/>
              </a:rPr>
              <a:t>Companies, deals &amp; valuation</a:t>
            </a:r>
            <a:endParaRPr lang="en-US" sz="1000" dirty="0"/>
          </a:p>
        </p:txBody>
      </p:sp>
      <p:sp>
        <p:nvSpPr>
          <p:cNvPr id="9" name="Text 7"/>
          <p:cNvSpPr/>
          <p:nvPr/>
        </p:nvSpPr>
        <p:spPr>
          <a:xfrm>
            <a:off x="4682642" y="1920240"/>
            <a:ext cx="2881274" cy="2395728"/>
          </a:xfrm>
          <a:prstGeom prst="rect">
            <a:avLst/>
          </a:prstGeom>
          <a:noFill/>
          <a:ln/>
        </p:spPr>
        <p:txBody>
          <a:bodyPr wrap="square" lIns="0" tIns="0" rIns="0" bIns="0" rtlCol="0" anchor="t"/>
          <a:lstStyle/>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NYU Stern (Damodaran) sector data, Jan 2026, via MergersandAcquisitions.net</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PwC, Chemicals: US Deals 2026 midyear outlook; Wood Mackenzie, “Beyond commodities,” 19 Nov 2025</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SEC EDGAR, Element Solutions Form 425 filing, Jul 2026; CHEManager M&amp;A tracker, 2026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Reuters, Clariant and Evonik 2026 guidance, 26 Feb 2026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Tradebrains (Vinati Organics FY2026), Yet Undiscovered (SRF FY2026), Business Standard (Navin Fluorine), 2025–26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Whalesbook, 4 Jun 2026; Samco Securities, 6 Mar 2026; Univest research note, 13 May 2026</a:t>
            </a:r>
            <a:endParaRPr lang="en-US" sz="860" dirty="0"/>
          </a:p>
        </p:txBody>
      </p:sp>
      <p:sp>
        <p:nvSpPr>
          <p:cNvPr id="10" name="Shape 8"/>
          <p:cNvSpPr/>
          <p:nvPr/>
        </p:nvSpPr>
        <p:spPr>
          <a:xfrm>
            <a:off x="8112557" y="1481328"/>
            <a:ext cx="3484778" cy="2926080"/>
          </a:xfrm>
          <a:prstGeom prst="roundRect">
            <a:avLst>
              <a:gd name="adj" fmla="val 1875"/>
            </a:avLst>
          </a:prstGeom>
          <a:solidFill>
            <a:srgbClr val="FFFFFF"/>
          </a:solidFill>
          <a:ln w="9525">
            <a:solidFill>
              <a:srgbClr val="DED7CD"/>
            </a:solidFill>
            <a:prstDash val="solid"/>
          </a:ln>
        </p:spPr>
      </p:sp>
      <p:sp>
        <p:nvSpPr>
          <p:cNvPr id="11" name="Text 9"/>
          <p:cNvSpPr/>
          <p:nvPr/>
        </p:nvSpPr>
        <p:spPr>
          <a:xfrm>
            <a:off x="8350301" y="1600200"/>
            <a:ext cx="3009290" cy="274320"/>
          </a:xfrm>
          <a:prstGeom prst="rect">
            <a:avLst/>
          </a:prstGeom>
          <a:noFill/>
          <a:ln/>
        </p:spPr>
        <p:txBody>
          <a:bodyPr wrap="square" lIns="0" tIns="0" rIns="0" bIns="0" rtlCol="0" anchor="ctr"/>
          <a:lstStyle/>
          <a:p>
            <a:pPr indent="0" marL="0">
              <a:buNone/>
            </a:pPr>
            <a:r>
              <a:rPr lang="en-US" sz="1000" b="1" spc="150" kern="0" dirty="0">
                <a:solidFill>
                  <a:srgbClr val="B5651D"/>
                </a:solidFill>
                <a:latin typeface="Calibri" pitchFamily="34" charset="0"/>
                <a:ea typeface="Calibri" pitchFamily="34" charset="-122"/>
                <a:cs typeface="Calibri" pitchFamily="34" charset="-120"/>
              </a:rPr>
              <a:t>Policy, jobs &amp; AI</a:t>
            </a:r>
            <a:endParaRPr lang="en-US" sz="1000" dirty="0"/>
          </a:p>
        </p:txBody>
      </p:sp>
      <p:sp>
        <p:nvSpPr>
          <p:cNvPr id="12" name="Text 10"/>
          <p:cNvSpPr/>
          <p:nvPr/>
        </p:nvSpPr>
        <p:spPr>
          <a:xfrm>
            <a:off x="8441741" y="1920240"/>
            <a:ext cx="2881274" cy="2395728"/>
          </a:xfrm>
          <a:prstGeom prst="rect">
            <a:avLst/>
          </a:prstGeom>
          <a:noFill/>
          <a:ln/>
        </p:spPr>
        <p:txBody>
          <a:bodyPr wrap="square" lIns="0" tIns="0" rIns="0" bIns="0" rtlCol="0" anchor="t"/>
          <a:lstStyle/>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ECHA/REACH PFAS restriction timeline: CIRS Group, Greenberg Traurig, White &amp; Case, A&amp;O Shearman, Certivo, 2026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IBEF, “Embracing India's Rise as a Chemical Hub”; IBEF/McKinsey summary, 18 Mar 2026; Government of India PCPIR data</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Glassdoor India, formulation/chemist/fresher listings, Feb–Jun 2026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OnlyTRAININGS AI-adoption review, 8 Jul 2026; PatSnap patent analysis, 10 Jun 2026; SiliconANGLE, Jul 2026</a:t>
            </a:r>
            <a:endParaRPr lang="en-US" sz="860" dirty="0"/>
          </a:p>
          <a:p>
            <a:pPr marL="342900" indent="-342900">
              <a:lnSpc>
                <a:spcPts val="1100"/>
              </a:lnSpc>
              <a:spcAft>
                <a:spcPts val="800"/>
              </a:spcAft>
              <a:buSzPct val="100000"/>
              <a:buChar char="•"/>
            </a:pPr>
            <a:r>
              <a:rPr lang="en-US" sz="860" dirty="0">
                <a:solidFill>
                  <a:srgbClr val="6B645C"/>
                </a:solidFill>
                <a:latin typeface="Calibri" pitchFamily="34" charset="0"/>
                <a:ea typeface="Calibri" pitchFamily="34" charset="-122"/>
                <a:cs typeface="Calibri" pitchFamily="34" charset="-120"/>
              </a:rPr>
              <a:t>MIT Technology Review, 5 Jan 2026</a:t>
            </a:r>
            <a:endParaRPr lang="en-US" sz="860" dirty="0"/>
          </a:p>
        </p:txBody>
      </p:sp>
      <p:sp>
        <p:nvSpPr>
          <p:cNvPr id="13" name="Text 11"/>
          <p:cNvSpPr/>
          <p:nvPr/>
        </p:nvSpPr>
        <p:spPr>
          <a:xfrm>
            <a:off x="10682935" y="6419088"/>
            <a:ext cx="914400" cy="256032"/>
          </a:xfrm>
          <a:prstGeom prst="rect">
            <a:avLst/>
          </a:prstGeom>
          <a:noFill/>
          <a:ln/>
        </p:spPr>
        <p:txBody>
          <a:bodyPr wrap="square" lIns="0" tIns="0" rIns="0" bIns="0" rtlCol="0" anchor="ctr"/>
          <a:lstStyle/>
          <a:p>
            <a:pPr algn="r" indent="0" marL="0">
              <a:buNone/>
            </a:pPr>
            <a:r>
              <a:rPr lang="en-US" sz="850" dirty="0">
                <a:solidFill>
                  <a:srgbClr val="8A8279"/>
                </a:solidFill>
                <a:latin typeface="Calibri" pitchFamily="34" charset="0"/>
                <a:ea typeface="Calibri" pitchFamily="34" charset="-122"/>
                <a:cs typeface="Calibri" pitchFamily="34" charset="-120"/>
              </a:rPr>
              <a:t>13 / 13</a:t>
            </a:r>
            <a:endParaRPr lang="en-US" sz="8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Specialty Chemicals — Sector Map</dc:title>
  <dc:subject>PptxGenJS Presentation</dc:subject>
  <dc:creator>Group 3</dc:creator>
  <cp:lastModifiedBy>Group 3</cp:lastModifiedBy>
  <cp:revision>1</cp:revision>
  <dcterms:created xsi:type="dcterms:W3CDTF">2026-08-10T06:42:01Z</dcterms:created>
  <dcterms:modified xsi:type="dcterms:W3CDTF">2026-08-10T06:42:01Z</dcterms:modified>
</cp:coreProperties>
</file>